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2"/>
  </p:sldMasterIdLst>
  <p:notesMasterIdLst>
    <p:notesMasterId r:id="rId5"/>
  </p:notesMasterIdLst>
  <p:handoutMasterIdLst>
    <p:handoutMasterId r:id="rId6"/>
  </p:handoutMasterIdLst>
  <p:sldIdLst>
    <p:sldId id="262" r:id="rId3"/>
    <p:sldId id="263" r:id="rId4"/>
  </p:sldIdLst>
  <p:sldSz cx="10058400" cy="7772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3168">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ртем Конукоев" initials="АК"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2C2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4" d="100"/>
          <a:sy n="94" d="100"/>
        </p:scale>
        <p:origin x="-192" y="-114"/>
      </p:cViewPr>
      <p:guideLst>
        <p:guide orient="horz" pos="2448"/>
        <p:guide pos="3168"/>
      </p:guideLst>
    </p:cSldViewPr>
  </p:slideViewPr>
  <p:notesTextViewPr>
    <p:cViewPr>
      <p:scale>
        <a:sx n="1" d="1"/>
        <a:sy n="1" d="1"/>
      </p:scale>
      <p:origin x="0" y="0"/>
    </p:cViewPr>
  </p:notesTextViewPr>
  <p:notesViewPr>
    <p:cSldViewPr snapToGrid="0" showGuides="1">
      <p:cViewPr varScale="1">
        <p:scale>
          <a:sx n="76" d="100"/>
          <a:sy n="76" d="100"/>
        </p:scale>
        <p:origin x="123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1.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A7F96A5-B40C-4591-A94D-05A85DE82A47}" type="datetimeFigureOut">
              <a:rPr lang="ru-RU" smtClean="0"/>
              <a:pPr/>
              <a:t>28.05.2018</a:t>
            </a:fld>
            <a:endParaRPr lang="ru-RU" dirty="0"/>
          </a:p>
        </p:txBody>
      </p:sp>
      <p:sp>
        <p:nvSpPr>
          <p:cNvPr id="4" name="Нижний колонтитул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AE55127-CA2D-4BC4-8CFE-F19148CDFE65}" type="slidenum">
              <a:rPr lang="ru-RU" smtClean="0"/>
              <a:pPr/>
              <a:t>‹#›</a:t>
            </a:fld>
            <a:endParaRPr lang="ru-RU"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27FC828-8F12-4CF0-9AF3-FA4FDDB6EB28}" type="datetimeFigureOut">
              <a:rPr lang="ru-RU" smtClean="0"/>
              <a:pPr/>
              <a:t>28.05.2018</a:t>
            </a:fld>
            <a:endParaRPr lang="ru-RU" dirty="0"/>
          </a:p>
        </p:txBody>
      </p:sp>
      <p:sp>
        <p:nvSpPr>
          <p:cNvPr id="4" name="Образ слайда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46B6C3F-CB80-4F8D-9D19-17AA7E3C7BEF}" type="slidenum">
              <a:rPr lang="ru-RU" smtClean="0"/>
              <a:pPr/>
              <a:t>‹#›</a:t>
            </a:fld>
            <a:endParaRPr lang="ru-RU"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Наружная страница">
    <p:spTree>
      <p:nvGrpSpPr>
        <p:cNvPr id="1" name=""/>
        <p:cNvGrpSpPr/>
        <p:nvPr/>
      </p:nvGrpSpPr>
      <p:grpSpPr>
        <a:xfrm>
          <a:off x="0" y="0"/>
          <a:ext cx="0" cy="0"/>
          <a:chOff x="0" y="0"/>
          <a:chExt cx="0" cy="0"/>
        </a:xfrm>
      </p:grpSpPr>
      <p:sp>
        <p:nvSpPr>
          <p:cNvPr id="12" name="Прямоугольник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Текст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1" name="Текст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Прямоугольник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0" name="Текст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2" name="Рисунок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4" name="Текст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6" name="Текст 9"/>
          <p:cNvSpPr>
            <a:spLocks noGrp="1"/>
          </p:cNvSpPr>
          <p:nvPr>
            <p:ph type="body" sz="quarter" idx="15" hasCustomPrompt="1"/>
          </p:nvPr>
        </p:nvSpPr>
        <p:spPr>
          <a:xfrm rot="16200000">
            <a:off x="2640898" y="6149706"/>
            <a:ext cx="2130404" cy="198202"/>
          </a:xfrm>
        </p:spPr>
        <p:txBody>
          <a:bodyPr lIns="0" tIns="0" rIns="0" bIns="0" anchor="t">
            <a:noAutofit/>
          </a:bodyPr>
          <a:lstStyle>
            <a:lvl1pPr marL="0" indent="0" algn="l" defTabSz="1005840">
              <a:lnSpc>
                <a:spcPct val="100000"/>
              </a:lnSpc>
              <a:spcBef>
                <a:spcPts val="1100"/>
              </a:spcBef>
              <a:buNone/>
              <a:defRPr sz="900" b="1">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1" i="0" dirty="0">
                <a:solidFill>
                  <a:schemeClr val="tx1">
                    <a:lumMod val="65000"/>
                  </a:schemeClr>
                </a:solidFill>
                <a:latin typeface="+mn-lt"/>
                <a:ea typeface="+mn-ea"/>
                <a:cs typeface="+mn-cs"/>
              </a:rPr>
              <a:t>[Название компании]</a:t>
            </a:r>
          </a:p>
        </p:txBody>
      </p:sp>
      <p:sp>
        <p:nvSpPr>
          <p:cNvPr id="27" name="Текст 9"/>
          <p:cNvSpPr>
            <a:spLocks noGrp="1"/>
          </p:cNvSpPr>
          <p:nvPr>
            <p:ph type="body" sz="quarter" idx="16" hasCustomPrompt="1"/>
          </p:nvPr>
        </p:nvSpPr>
        <p:spPr>
          <a:xfrm rot="16200000">
            <a:off x="2813338" y="6149706"/>
            <a:ext cx="2130404" cy="198202"/>
          </a:xfrm>
        </p:spPr>
        <p:txBody>
          <a:bodyPr lIns="0" tIns="0" rIns="0" bIns="0" anchor="t">
            <a:noAutofit/>
          </a:bodyPr>
          <a:lstStyle>
            <a:lvl1pPr marL="0" indent="0">
              <a:lnSpc>
                <a:spcPct val="100000"/>
              </a:lnSpc>
              <a:spcBef>
                <a:spcPts val="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28" name="Текст 9"/>
          <p:cNvSpPr>
            <a:spLocks noGrp="1"/>
          </p:cNvSpPr>
          <p:nvPr>
            <p:ph type="body" sz="quarter" idx="17" hasCustomPrompt="1"/>
          </p:nvPr>
        </p:nvSpPr>
        <p:spPr>
          <a:xfrm rot="16200000">
            <a:off x="2985778" y="6149706"/>
            <a:ext cx="2130404" cy="198202"/>
          </a:xfrm>
        </p:spPr>
        <p:txBody>
          <a:bodyPr lIns="0" tIns="0" rIns="0" bIns="0" anchor="t">
            <a:noAutofit/>
          </a:bodyPr>
          <a:lstStyle>
            <a:lvl1pPr marL="0" indent="0" algn="l" defTabSz="1005840">
              <a:lnSpc>
                <a:spcPct val="100000"/>
              </a:lnSpc>
              <a:spcBef>
                <a:spcPts val="110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0" i="0" dirty="0">
                <a:solidFill>
                  <a:schemeClr val="tx1">
                    <a:lumMod val="65000"/>
                  </a:schemeClr>
                </a:solidFill>
                <a:latin typeface="+mn-lt"/>
                <a:ea typeface="+mn-ea"/>
                <a:cs typeface="+mn-cs"/>
              </a:rPr>
              <a:t>[Город, регион, почтовый индекс]</a:t>
            </a:r>
          </a:p>
        </p:txBody>
      </p:sp>
      <p:sp>
        <p:nvSpPr>
          <p:cNvPr id="29" name="Текст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gn="l" defTabSz="1005840">
              <a:lnSpc>
                <a:spcPct val="9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[Имя получателя]</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[Адрес]</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[Город, регион, почтовый индекс]</a:t>
            </a:r>
          </a:p>
        </p:txBody>
      </p:sp>
      <p:sp>
        <p:nvSpPr>
          <p:cNvPr id="32" name="Прямоугольник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lnSpc>
                <a:spcPct val="125000"/>
              </a:lnSpc>
              <a:buNone/>
            </a:pPr>
            <a:r>
              <a:rPr lang="ru-RU" sz="800" b="0" i="0" dirty="0">
                <a:solidFill>
                  <a:schemeClr val="bg1">
                    <a:lumMod val="85000"/>
                  </a:schemeClr>
                </a:solidFill>
                <a:latin typeface="Verdana"/>
                <a:ea typeface="+mn-ea"/>
                <a:cs typeface="+mn-cs"/>
              </a:rPr>
              <a:t>МЕСТО</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ДЛЯ</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МАРКИ </a:t>
            </a:r>
          </a:p>
        </p:txBody>
      </p:sp>
      <p:sp>
        <p:nvSpPr>
          <p:cNvPr id="33"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p15="http://schemas.microsoft.com/office/powerpoint/2012/main" xmlns="">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Внутренняя страница">
    <p:spTree>
      <p:nvGrpSpPr>
        <p:cNvPr id="1" name=""/>
        <p:cNvGrpSpPr/>
        <p:nvPr/>
      </p:nvGrpSpPr>
      <p:grpSpPr>
        <a:xfrm>
          <a:off x="0" y="0"/>
          <a:ext cx="0" cy="0"/>
          <a:chOff x="0" y="0"/>
          <a:chExt cx="0" cy="0"/>
        </a:xfrm>
      </p:grpSpPr>
      <p:sp>
        <p:nvSpPr>
          <p:cNvPr id="10" name="Текст 9"/>
          <p:cNvSpPr>
            <a:spLocks noGrp="1"/>
          </p:cNvSpPr>
          <p:nvPr>
            <p:ph type="body" sz="quarter" idx="10" hasCustomPrompt="1"/>
          </p:nvPr>
        </p:nvSpPr>
        <p:spPr>
          <a:xfrm>
            <a:off x="457198" y="3314607"/>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11" name="Текст 9"/>
          <p:cNvSpPr>
            <a:spLocks noGrp="1"/>
          </p:cNvSpPr>
          <p:nvPr>
            <p:ph type="body" sz="quarter" idx="11"/>
          </p:nvPr>
        </p:nvSpPr>
        <p:spPr>
          <a:xfrm>
            <a:off x="457199" y="3624067"/>
            <a:ext cx="2834640" cy="85572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 name="Рисунок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1" name="Текст 9"/>
          <p:cNvSpPr>
            <a:spLocks noGrp="1"/>
          </p:cNvSpPr>
          <p:nvPr>
            <p:ph type="body" sz="quarter" idx="20"/>
          </p:nvPr>
        </p:nvSpPr>
        <p:spPr>
          <a:xfrm>
            <a:off x="457199" y="4549821"/>
            <a:ext cx="2834640"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3" name="Текст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5" name="Прямоугольник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0" name="Текст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5" name="Текст 9"/>
          <p:cNvSpPr>
            <a:spLocks noGrp="1"/>
          </p:cNvSpPr>
          <p:nvPr>
            <p:ph type="body" sz="quarter" idx="23"/>
          </p:nvPr>
        </p:nvSpPr>
        <p:spPr>
          <a:xfrm>
            <a:off x="3665820" y="3624068"/>
            <a:ext cx="2834640" cy="1425238"/>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6" name="Текст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7" name="Текст 9"/>
          <p:cNvSpPr>
            <a:spLocks noGrp="1"/>
          </p:cNvSpPr>
          <p:nvPr>
            <p:ph type="body" sz="quarter" idx="25" hasCustomPrompt="1"/>
          </p:nvPr>
        </p:nvSpPr>
        <p:spPr>
          <a:xfrm>
            <a:off x="3665820" y="5122740"/>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38" name="Текст 9"/>
          <p:cNvSpPr>
            <a:spLocks noGrp="1"/>
          </p:cNvSpPr>
          <p:nvPr>
            <p:ph type="body" sz="quarter" idx="26"/>
          </p:nvPr>
        </p:nvSpPr>
        <p:spPr>
          <a:xfrm>
            <a:off x="7028349" y="548640"/>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9" name="Текст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0" name="Текст 9"/>
          <p:cNvSpPr>
            <a:spLocks noGrp="1"/>
          </p:cNvSpPr>
          <p:nvPr>
            <p:ph type="body" sz="quarter" idx="28"/>
          </p:nvPr>
        </p:nvSpPr>
        <p:spPr>
          <a:xfrm>
            <a:off x="7028349" y="2056588"/>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1" name="Текст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2" name="Текст 9"/>
          <p:cNvSpPr>
            <a:spLocks noGrp="1"/>
          </p:cNvSpPr>
          <p:nvPr>
            <p:ph type="body" sz="quarter" idx="30" hasCustomPrompt="1"/>
          </p:nvPr>
        </p:nvSpPr>
        <p:spPr>
          <a:xfrm>
            <a:off x="7028349" y="3387880"/>
            <a:ext cx="2572852" cy="386663"/>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43" name="Текст 9"/>
          <p:cNvSpPr>
            <a:spLocks noGrp="1"/>
          </p:cNvSpPr>
          <p:nvPr>
            <p:ph type="body" sz="quarter" idx="31"/>
          </p:nvPr>
        </p:nvSpPr>
        <p:spPr>
          <a:xfrm>
            <a:off x="7028349" y="2613794"/>
            <a:ext cx="2572851" cy="700813"/>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4"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
        <p:nvSpPr>
          <p:cNvPr id="45" name="Текст 9"/>
          <p:cNvSpPr>
            <a:spLocks noGrp="1"/>
          </p:cNvSpPr>
          <p:nvPr>
            <p:ph type="body" sz="quarter" idx="32" hasCustomPrompt="1"/>
          </p:nvPr>
        </p:nvSpPr>
        <p:spPr>
          <a:xfrm>
            <a:off x="7028349" y="3830555"/>
            <a:ext cx="2572851" cy="137160"/>
          </a:xfrm>
        </p:spPr>
        <p:txBody>
          <a:bodyPr lIns="0" tIns="0" rIns="0" bIns="0" anchor="t">
            <a:noAutofit/>
          </a:bodyPr>
          <a:lstStyle>
            <a:lvl1pPr marL="0" indent="0" algn="l" defTabSz="1005840">
              <a:lnSpc>
                <a:spcPct val="114000"/>
              </a:lnSpc>
              <a:spcBef>
                <a:spcPts val="11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1" i="0" dirty="0">
                <a:solidFill>
                  <a:schemeClr val="tx1">
                    <a:lumMod val="65000"/>
                  </a:schemeClr>
                </a:solidFill>
                <a:latin typeface="+mn-lt"/>
                <a:ea typeface="+mn-ea"/>
                <a:cs typeface="+mn-cs"/>
              </a:rPr>
              <a:t>[Название компании]</a:t>
            </a:r>
          </a:p>
        </p:txBody>
      </p:sp>
      <p:sp>
        <p:nvSpPr>
          <p:cNvPr id="46" name="Текст 9"/>
          <p:cNvSpPr>
            <a:spLocks noGrp="1"/>
          </p:cNvSpPr>
          <p:nvPr>
            <p:ph type="body" sz="quarter" idx="33" hasCustomPrompt="1"/>
          </p:nvPr>
        </p:nvSpPr>
        <p:spPr>
          <a:xfrm>
            <a:off x="7028349" y="3975242"/>
            <a:ext cx="2572851" cy="137160"/>
          </a:xfrm>
        </p:spPr>
        <p:txBody>
          <a:bodyPr lIns="0" tIns="0" rIns="0" bIns="0" anchor="t">
            <a:noAutofit/>
          </a:bodyPr>
          <a:lstStyle>
            <a:lvl1pPr marL="0" indent="0">
              <a:lnSpc>
                <a:spcPct val="114000"/>
              </a:lnSpc>
              <a:spcBef>
                <a:spcPts val="8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47" name="Текст 9"/>
          <p:cNvSpPr>
            <a:spLocks noGrp="1"/>
          </p:cNvSpPr>
          <p:nvPr>
            <p:ph type="body" sz="quarter" idx="34" hasCustomPrompt="1"/>
          </p:nvPr>
        </p:nvSpPr>
        <p:spPr>
          <a:xfrm>
            <a:off x="7028349" y="4110404"/>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[Город, регион, почтовый индекс]</a:t>
            </a:r>
          </a:p>
        </p:txBody>
      </p:sp>
      <p:sp>
        <p:nvSpPr>
          <p:cNvPr id="48" name="Текст 9"/>
          <p:cNvSpPr>
            <a:spLocks noGrp="1"/>
          </p:cNvSpPr>
          <p:nvPr>
            <p:ph type="body" sz="quarter" idx="35" hasCustomPrompt="1"/>
          </p:nvPr>
        </p:nvSpPr>
        <p:spPr>
          <a:xfrm>
            <a:off x="7028349" y="4321766"/>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[Телефон]</a:t>
            </a:r>
          </a:p>
        </p:txBody>
      </p:sp>
      <p:sp>
        <p:nvSpPr>
          <p:cNvPr id="49" name="Текст 9"/>
          <p:cNvSpPr>
            <a:spLocks noGrp="1"/>
          </p:cNvSpPr>
          <p:nvPr>
            <p:ph type="body" sz="quarter" idx="36" hasCustomPrompt="1"/>
          </p:nvPr>
        </p:nvSpPr>
        <p:spPr>
          <a:xfrm>
            <a:off x="7028349" y="4466452"/>
            <a:ext cx="2572851" cy="137160"/>
          </a:xfrm>
        </p:spPr>
        <p:txBody>
          <a:bodyPr lIns="0" tIns="0" rIns="0" bIns="0" anchor="t">
            <a:noAutofit/>
          </a:bodyPr>
          <a:lstStyle>
            <a:lvl1pPr marL="0" indent="0" algn="l" defTabSz="1005840">
              <a:lnSpc>
                <a:spcPct val="114000"/>
              </a:lnSpc>
              <a:spcBef>
                <a:spcPts val="110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baseline="0" dirty="0">
                <a:solidFill>
                  <a:schemeClr val="tx1">
                    <a:lumMod val="65000"/>
                  </a:schemeClr>
                </a:solidFill>
                <a:latin typeface="+mn-lt"/>
                <a:ea typeface="+mn-ea"/>
                <a:cs typeface="+mn-cs"/>
              </a:rPr>
              <a:t>[Электронный адрес]</a:t>
            </a:r>
          </a:p>
        </p:txBody>
      </p:sp>
      <p:sp>
        <p:nvSpPr>
          <p:cNvPr id="50" name="Текст 9"/>
          <p:cNvSpPr>
            <a:spLocks noGrp="1"/>
          </p:cNvSpPr>
          <p:nvPr>
            <p:ph type="body" sz="quarter" idx="37" hasCustomPrompt="1"/>
          </p:nvPr>
        </p:nvSpPr>
        <p:spPr>
          <a:xfrm>
            <a:off x="7028349" y="4676885"/>
            <a:ext cx="2572851" cy="137160"/>
          </a:xfrm>
        </p:spPr>
        <p:txBody>
          <a:bodyPr lIns="0" tIns="0" rIns="0" bIns="0" anchor="t">
            <a:noAutofit/>
          </a:bodyPr>
          <a:lstStyle>
            <a:lvl1pPr marL="0" indent="0">
              <a:lnSpc>
                <a:spcPct val="114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[Веб-адрес]</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p15="http://schemas.microsoft.com/office/powerpoint/2012/main" xmlns="">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ru-RU" smtClean="0"/>
              <a:pPr/>
              <a:t>28.05.2018</a:t>
            </a:fld>
            <a:endParaRPr lang="ru-RU" dirty="0"/>
          </a:p>
        </p:txBody>
      </p:sp>
      <p:sp>
        <p:nvSpPr>
          <p:cNvPr id="5" name="Нижний колонтитул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lang="ru-RU" smtClean="0"/>
              <a:pPr/>
              <a:t>‹#›</a:t>
            </a:fld>
            <a:endParaRPr lang="ru-RU"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 name="TextBox 17"/>
          <p:cNvSpPr txBox="1"/>
          <p:nvPr/>
        </p:nvSpPr>
        <p:spPr>
          <a:xfrm>
            <a:off x="3278534" y="4225572"/>
            <a:ext cx="3388964" cy="3600986"/>
          </a:xfrm>
          <a:prstGeom prst="rect">
            <a:avLst/>
          </a:prstGeom>
          <a:solidFill>
            <a:srgbClr val="FFC000"/>
          </a:solidFill>
        </p:spPr>
        <p:txBody>
          <a:bodyPr wrap="square" rtlCol="0">
            <a:spAutoFit/>
          </a:bodyPr>
          <a:lstStyle/>
          <a:p>
            <a:pPr algn="ctr"/>
            <a:r>
              <a:rPr lang="ru-RU" sz="1200" dirty="0">
                <a:solidFill>
                  <a:srgbClr val="FF0000"/>
                </a:solidFill>
              </a:rPr>
              <a:t>В период проведения чемпионата мира </a:t>
            </a:r>
            <a:r>
              <a:rPr lang="ru-RU" sz="1200" dirty="0" smtClean="0">
                <a:solidFill>
                  <a:srgbClr val="FF0000"/>
                </a:solidFill>
              </a:rPr>
              <a:t>- 2018 </a:t>
            </a:r>
            <a:r>
              <a:rPr lang="ru-RU" sz="1200" dirty="0">
                <a:solidFill>
                  <a:srgbClr val="FF0000"/>
                </a:solidFill>
              </a:rPr>
              <a:t>по футболу</a:t>
            </a:r>
          </a:p>
          <a:p>
            <a:pPr algn="ctr"/>
            <a:r>
              <a:rPr lang="ru-RU" sz="1200" dirty="0" smtClean="0">
                <a:solidFill>
                  <a:srgbClr val="FF0000"/>
                </a:solidFill>
              </a:rPr>
              <a:t>Круглосуточно, </a:t>
            </a:r>
            <a:r>
              <a:rPr lang="ru-RU" sz="1200" dirty="0">
                <a:solidFill>
                  <a:srgbClr val="FF0000"/>
                </a:solidFill>
              </a:rPr>
              <a:t>ежедневно;</a:t>
            </a:r>
          </a:p>
          <a:p>
            <a:pPr algn="ctr"/>
            <a:r>
              <a:rPr lang="ru-RU" sz="1200" b="1" dirty="0" smtClean="0">
                <a:solidFill>
                  <a:srgbClr val="FF0000"/>
                </a:solidFill>
              </a:rPr>
              <a:t>8 (928) 169-96-18</a:t>
            </a:r>
            <a:endParaRPr lang="en-US" sz="1200" b="1" dirty="0" smtClean="0">
              <a:solidFill>
                <a:srgbClr val="FF0000"/>
              </a:solidFill>
            </a:endParaRPr>
          </a:p>
          <a:p>
            <a:pPr algn="ctr"/>
            <a:r>
              <a:rPr lang="en-US" sz="1200" b="1" dirty="0" smtClean="0">
                <a:solidFill>
                  <a:srgbClr val="FF0000"/>
                </a:solidFill>
              </a:rPr>
              <a:t>8 (918) 554-00-42</a:t>
            </a:r>
          </a:p>
          <a:p>
            <a:pPr algn="ctr"/>
            <a:r>
              <a:rPr lang="en-US" sz="1200" b="1" dirty="0" smtClean="0">
                <a:solidFill>
                  <a:srgbClr val="FF0000"/>
                </a:solidFill>
              </a:rPr>
              <a:t>8 (863) 294-00-42</a:t>
            </a:r>
            <a:endParaRPr lang="ru-RU" sz="1200" b="1" dirty="0" smtClean="0">
              <a:solidFill>
                <a:srgbClr val="FF0000"/>
              </a:solidFill>
            </a:endParaRPr>
          </a:p>
          <a:p>
            <a:pPr algn="ctr"/>
            <a:r>
              <a:rPr lang="ru-RU" sz="1200" dirty="0" smtClean="0">
                <a:solidFill>
                  <a:srgbClr val="FF0000"/>
                </a:solidFill>
              </a:rPr>
              <a:t>Телефон Единого консультационного центра </a:t>
            </a:r>
            <a:r>
              <a:rPr lang="ru-RU" sz="1200" dirty="0" err="1" smtClean="0">
                <a:solidFill>
                  <a:srgbClr val="FF0000"/>
                </a:solidFill>
              </a:rPr>
              <a:t>Роспотребнадзора</a:t>
            </a:r>
            <a:r>
              <a:rPr lang="en-US" sz="1200" dirty="0" smtClean="0">
                <a:solidFill>
                  <a:srgbClr val="FF0000"/>
                </a:solidFill>
              </a:rPr>
              <a:t>:</a:t>
            </a:r>
          </a:p>
          <a:p>
            <a:pPr algn="ctr"/>
            <a:r>
              <a:rPr lang="en-US" sz="1200" b="1" dirty="0" smtClean="0">
                <a:solidFill>
                  <a:srgbClr val="FF0000"/>
                </a:solidFill>
              </a:rPr>
              <a:t>8-800-555-49-43</a:t>
            </a:r>
            <a:endParaRPr lang="ru-RU" sz="1200" b="1" dirty="0" smtClean="0">
              <a:solidFill>
                <a:srgbClr val="FF0000"/>
              </a:solidFill>
            </a:endParaRPr>
          </a:p>
          <a:p>
            <a:pPr algn="ctr"/>
            <a:r>
              <a:rPr lang="ru-RU" sz="1200" dirty="0" smtClean="0">
                <a:solidFill>
                  <a:srgbClr val="FF0000"/>
                </a:solidFill>
              </a:rPr>
              <a:t>Онлайн консультация на сайте</a:t>
            </a:r>
            <a:r>
              <a:rPr lang="en-US" sz="1200" dirty="0" smtClean="0">
                <a:solidFill>
                  <a:srgbClr val="FF0000"/>
                </a:solidFill>
              </a:rPr>
              <a:t>:</a:t>
            </a:r>
          </a:p>
          <a:p>
            <a:pPr algn="ctr"/>
            <a:r>
              <a:rPr lang="en-US" sz="1200" b="1" dirty="0" smtClean="0">
                <a:solidFill>
                  <a:srgbClr val="FF0000"/>
                </a:solidFill>
              </a:rPr>
              <a:t>zpp.rospotrebnadzor.ru</a:t>
            </a:r>
            <a:endParaRPr lang="ru-RU" sz="1200" b="1" dirty="0">
              <a:solidFill>
                <a:srgbClr val="FF0000"/>
              </a:solidFill>
            </a:endParaRPr>
          </a:p>
          <a:p>
            <a:pPr algn="ctr"/>
            <a:endParaRPr lang="ru-RU" sz="1200" b="1" dirty="0" smtClean="0">
              <a:solidFill>
                <a:srgbClr val="FF0000"/>
              </a:solidFill>
            </a:endParaRPr>
          </a:p>
          <a:p>
            <a:pPr algn="ctr"/>
            <a:endParaRPr lang="en-US" sz="1400" dirty="0">
              <a:solidFill>
                <a:srgbClr val="FF0000"/>
              </a:solidFill>
            </a:endParaRPr>
          </a:p>
          <a:p>
            <a:pPr algn="ctr"/>
            <a:r>
              <a:rPr lang="ru-RU" sz="1400" dirty="0">
                <a:solidFill>
                  <a:srgbClr val="FF0000"/>
                </a:solidFill>
              </a:rPr>
              <a:t>Ежедневно </a:t>
            </a:r>
          </a:p>
          <a:p>
            <a:pPr algn="ctr"/>
            <a:r>
              <a:rPr lang="ru-RU" sz="1400" dirty="0">
                <a:solidFill>
                  <a:srgbClr val="FF0000"/>
                </a:solidFill>
              </a:rPr>
              <a:t>ПН-ПТ 09.00-20.00,</a:t>
            </a:r>
          </a:p>
          <a:p>
            <a:pPr algn="ctr"/>
            <a:r>
              <a:rPr lang="ru-RU" sz="1400">
                <a:solidFill>
                  <a:srgbClr val="FF0000"/>
                </a:solidFill>
              </a:rPr>
              <a:t>СБ-ВС 10.00-15.00</a:t>
            </a:r>
          </a:p>
          <a:p>
            <a:pPr algn="ctr"/>
            <a:endParaRPr lang="en-US" sz="1400" dirty="0" smtClean="0">
              <a:solidFill>
                <a:srgbClr val="FF0000"/>
              </a:solidFill>
            </a:endParaRPr>
          </a:p>
          <a:p>
            <a:pPr algn="ctr"/>
            <a:endParaRPr lang="ru-RU" sz="1400" dirty="0">
              <a:solidFill>
                <a:srgbClr val="FF0000"/>
              </a:solidFill>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500" y="3335050"/>
            <a:ext cx="3390900" cy="4421546"/>
          </a:xfrm>
          <a:prstGeom prst="rect">
            <a:avLst/>
          </a:prstGeom>
        </p:spPr>
      </p:pic>
      <p:sp>
        <p:nvSpPr>
          <p:cNvPr id="4" name="Текст 3"/>
          <p:cNvSpPr>
            <a:spLocks noGrp="1"/>
          </p:cNvSpPr>
          <p:nvPr>
            <p:ph type="body" sz="quarter" idx="12"/>
          </p:nvPr>
        </p:nvSpPr>
        <p:spPr>
          <a:xfrm>
            <a:off x="6684364" y="785993"/>
            <a:ext cx="3390900" cy="2020019"/>
          </a:xfrm>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12700"/>
          </a:effectLst>
        </p:spPr>
        <p:txBody>
          <a:bodyPr/>
          <a:lstStyle/>
          <a:p>
            <a:pPr marL="0" indent="0" algn="ctr" defTabSz="1005840">
              <a:lnSpc>
                <a:spcPct val="100000"/>
              </a:lnSpc>
              <a:spcBef>
                <a:spcPts val="1100"/>
              </a:spcBef>
              <a:buNone/>
            </a:pPr>
            <a:endParaRPr lang="ru-RU" sz="1000" b="1" i="0" dirty="0">
              <a:solidFill>
                <a:schemeClr val="tx1">
                  <a:lumMod val="65000"/>
                </a:schemeClr>
              </a:solidFill>
              <a:latin typeface="Verdana"/>
              <a:ea typeface="+mn-ea"/>
              <a:cs typeface="+mn-cs"/>
            </a:endParaRPr>
          </a:p>
          <a:p>
            <a:pPr marL="0" indent="0" algn="ctr" defTabSz="1005840">
              <a:lnSpc>
                <a:spcPct val="100000"/>
              </a:lnSpc>
              <a:spcBef>
                <a:spcPts val="1100"/>
              </a:spcBef>
              <a:buNone/>
            </a:pPr>
            <a:endParaRPr lang="ru-RU" sz="1000" dirty="0">
              <a:solidFill>
                <a:schemeClr val="tx1">
                  <a:lumMod val="65000"/>
                </a:schemeClr>
              </a:solidFill>
              <a:latin typeface="Verdana"/>
            </a:endParaRPr>
          </a:p>
          <a:p>
            <a:pPr marL="0" indent="0" algn="ctr" defTabSz="1005840">
              <a:lnSpc>
                <a:spcPct val="100000"/>
              </a:lnSpc>
              <a:spcBef>
                <a:spcPts val="1100"/>
              </a:spcBef>
              <a:buNone/>
            </a:pPr>
            <a:endParaRPr lang="ru-RU" sz="1000" b="1" i="0" dirty="0">
              <a:solidFill>
                <a:schemeClr val="tx1">
                  <a:lumMod val="65000"/>
                </a:schemeClr>
              </a:solidFill>
              <a:latin typeface="Verdana"/>
              <a:ea typeface="+mn-ea"/>
              <a:cs typeface="+mn-cs"/>
            </a:endParaRPr>
          </a:p>
          <a:p>
            <a:pPr marL="0" indent="0" algn="ctr" defTabSz="1005840">
              <a:lnSpc>
                <a:spcPct val="100000"/>
              </a:lnSpc>
              <a:spcBef>
                <a:spcPts val="1100"/>
              </a:spcBef>
              <a:buNone/>
            </a:pPr>
            <a:endParaRPr lang="ru-RU" sz="1000" dirty="0">
              <a:solidFill>
                <a:schemeClr val="tx1">
                  <a:lumMod val="65000"/>
                </a:schemeClr>
              </a:solidFill>
              <a:latin typeface="Verdana"/>
            </a:endParaRPr>
          </a:p>
          <a:p>
            <a:pPr marL="0" indent="0" algn="ctr" defTabSz="1005840">
              <a:lnSpc>
                <a:spcPct val="100000"/>
              </a:lnSpc>
              <a:spcBef>
                <a:spcPts val="1100"/>
              </a:spcBef>
              <a:buNone/>
            </a:pPr>
            <a:endParaRPr lang="ru-RU" sz="1200" b="1" i="0" dirty="0">
              <a:solidFill>
                <a:schemeClr val="tx1">
                  <a:lumMod val="65000"/>
                </a:schemeClr>
              </a:solidFill>
              <a:latin typeface="Verdana"/>
            </a:endParaRPr>
          </a:p>
          <a:p>
            <a:pPr marL="0" indent="0" algn="ctr" defTabSz="1005840">
              <a:lnSpc>
                <a:spcPct val="100000"/>
              </a:lnSpc>
              <a:spcBef>
                <a:spcPts val="1100"/>
              </a:spcBef>
              <a:buNone/>
            </a:pPr>
            <a:endParaRPr lang="ru-RU" sz="1200" dirty="0">
              <a:solidFill>
                <a:schemeClr val="tx1">
                  <a:lumMod val="65000"/>
                </a:schemeClr>
              </a:solidFill>
              <a:latin typeface="Verdana"/>
            </a:endParaRPr>
          </a:p>
          <a:p>
            <a:pPr marL="0" indent="0" algn="ctr" defTabSz="1005840">
              <a:lnSpc>
                <a:spcPct val="100000"/>
              </a:lnSpc>
              <a:spcBef>
                <a:spcPts val="1100"/>
              </a:spcBef>
              <a:buNone/>
            </a:pPr>
            <a:endParaRPr lang="ru-RU" sz="1200" b="1" i="0" dirty="0">
              <a:solidFill>
                <a:schemeClr val="tx1">
                  <a:lumMod val="65000"/>
                </a:schemeClr>
              </a:solidFill>
              <a:latin typeface="Verdana"/>
            </a:endParaRPr>
          </a:p>
          <a:p>
            <a:pPr marL="0" indent="0" algn="ctr" defTabSz="1005840">
              <a:lnSpc>
                <a:spcPct val="100000"/>
              </a:lnSpc>
              <a:spcBef>
                <a:spcPts val="1100"/>
              </a:spcBef>
              <a:buNone/>
            </a:pPr>
            <a:r>
              <a:rPr lang="ru-RU" sz="1200" b="1" i="0" dirty="0">
                <a:solidFill>
                  <a:schemeClr val="tx1">
                    <a:lumMod val="65000"/>
                  </a:schemeClr>
                </a:solidFill>
                <a:latin typeface="Verdana"/>
              </a:rPr>
              <a:t>Управление </a:t>
            </a:r>
            <a:r>
              <a:rPr lang="ru-RU" sz="1200" b="1" i="0" dirty="0" err="1">
                <a:solidFill>
                  <a:schemeClr val="tx1">
                    <a:lumMod val="65000"/>
                  </a:schemeClr>
                </a:solidFill>
                <a:latin typeface="Verdana"/>
              </a:rPr>
              <a:t>Роспотребнадзора</a:t>
            </a:r>
            <a:endParaRPr lang="ru-RU" sz="1200" b="1" i="0" dirty="0">
              <a:solidFill>
                <a:schemeClr val="tx1">
                  <a:lumMod val="65000"/>
                </a:schemeClr>
              </a:solidFill>
              <a:latin typeface="Verdana"/>
            </a:endParaRPr>
          </a:p>
          <a:p>
            <a:pPr marL="0" indent="0" algn="ctr" defTabSz="1005840">
              <a:lnSpc>
                <a:spcPct val="100000"/>
              </a:lnSpc>
              <a:spcBef>
                <a:spcPts val="1100"/>
              </a:spcBef>
              <a:buNone/>
            </a:pPr>
            <a:r>
              <a:rPr lang="ru-RU" sz="1200" b="1" i="0" dirty="0">
                <a:solidFill>
                  <a:schemeClr val="tx1">
                    <a:lumMod val="65000"/>
                  </a:schemeClr>
                </a:solidFill>
                <a:latin typeface="Verdana"/>
              </a:rPr>
              <a:t>по Ростовской области</a:t>
            </a:r>
          </a:p>
          <a:p>
            <a:pPr marL="0" indent="0" algn="ctr" defTabSz="1005840">
              <a:lnSpc>
                <a:spcPct val="100000"/>
              </a:lnSpc>
              <a:spcBef>
                <a:spcPts val="1100"/>
              </a:spcBef>
              <a:buNone/>
            </a:pPr>
            <a:r>
              <a:rPr lang="ru-RU" sz="1200" dirty="0">
                <a:solidFill>
                  <a:schemeClr val="tx1">
                    <a:lumMod val="65000"/>
                  </a:schemeClr>
                </a:solidFill>
                <a:latin typeface="Verdana"/>
              </a:rPr>
              <a:t>ФБУЗ «</a:t>
            </a:r>
            <a:r>
              <a:rPr lang="ru-RU" sz="1200" dirty="0" err="1">
                <a:solidFill>
                  <a:schemeClr val="tx1">
                    <a:lumMod val="65000"/>
                  </a:schemeClr>
                </a:solidFill>
                <a:latin typeface="Verdana"/>
              </a:rPr>
              <a:t>ЦГиЭ</a:t>
            </a:r>
            <a:r>
              <a:rPr lang="ru-RU" sz="1200" dirty="0">
                <a:solidFill>
                  <a:schemeClr val="tx1">
                    <a:lumMod val="65000"/>
                  </a:schemeClr>
                </a:solidFill>
                <a:latin typeface="Verdana"/>
              </a:rPr>
              <a:t> в РО» </a:t>
            </a:r>
          </a:p>
          <a:p>
            <a:pPr marL="0" indent="0" algn="ctr" defTabSz="1005840">
              <a:lnSpc>
                <a:spcPct val="100000"/>
              </a:lnSpc>
              <a:spcBef>
                <a:spcPts val="1100"/>
              </a:spcBef>
              <a:buNone/>
            </a:pPr>
            <a:r>
              <a:rPr lang="ru-RU" sz="1200" b="1" i="0" dirty="0">
                <a:solidFill>
                  <a:schemeClr val="tx1">
                    <a:lumMod val="65000"/>
                  </a:schemeClr>
                </a:solidFill>
                <a:latin typeface="Verdana"/>
              </a:rPr>
              <a:t>Консультационный центр для потребителей</a:t>
            </a:r>
          </a:p>
          <a:p>
            <a:pPr marL="0" indent="0" algn="ctr" defTabSz="1005840">
              <a:lnSpc>
                <a:spcPct val="95000"/>
              </a:lnSpc>
              <a:spcBef>
                <a:spcPts val="1100"/>
              </a:spcBef>
              <a:buNone/>
            </a:pPr>
            <a:endParaRPr lang="ru-RU" sz="1000" b="1" i="0" dirty="0">
              <a:solidFill>
                <a:schemeClr val="tx1">
                  <a:lumMod val="65000"/>
                </a:schemeClr>
              </a:solidFill>
              <a:latin typeface="Verdana"/>
              <a:ea typeface="+mn-ea"/>
              <a:cs typeface="+mn-cs"/>
            </a:endParaRPr>
          </a:p>
        </p:txBody>
      </p:sp>
      <p:sp>
        <p:nvSpPr>
          <p:cNvPr id="6" name="Текст 5"/>
          <p:cNvSpPr>
            <a:spLocks noGrp="1"/>
          </p:cNvSpPr>
          <p:nvPr>
            <p:ph type="body" sz="quarter" idx="14"/>
          </p:nvPr>
        </p:nvSpPr>
        <p:spPr>
          <a:xfrm>
            <a:off x="7589520" y="2811293"/>
            <a:ext cx="2468880" cy="500242"/>
          </a:xfrm>
        </p:spPr>
        <p:txBody>
          <a:bodyPr/>
          <a:lstStyle/>
          <a:p>
            <a:pPr marL="0" indent="0" algn="r" defTabSz="1005840">
              <a:lnSpc>
                <a:spcPct val="114000"/>
              </a:lnSpc>
              <a:spcBef>
                <a:spcPts val="1100"/>
              </a:spcBef>
              <a:buNone/>
            </a:pPr>
            <a:r>
              <a:rPr lang="ru-RU" sz="1400" b="1" i="1" dirty="0">
                <a:solidFill>
                  <a:schemeClr val="tx1"/>
                </a:solidFill>
              </a:rPr>
              <a:t>Вопросы защиты прав потребителей</a:t>
            </a:r>
          </a:p>
          <a:p>
            <a:pPr marL="0" indent="0" algn="l" defTabSz="1005840">
              <a:lnSpc>
                <a:spcPct val="114000"/>
              </a:lnSpc>
              <a:spcBef>
                <a:spcPts val="1100"/>
              </a:spcBef>
              <a:buNone/>
            </a:pPr>
            <a:endParaRPr lang="ru-RU" sz="800" b="0" i="0" dirty="0">
              <a:solidFill>
                <a:srgbClr val="74CBC8"/>
              </a:solidFill>
              <a:latin typeface="Verdana"/>
              <a:ea typeface="+mn-ea"/>
              <a:cs typeface="+mn-cs"/>
            </a:endParaRPr>
          </a:p>
        </p:txBody>
      </p:sp>
      <p:sp>
        <p:nvSpPr>
          <p:cNvPr id="19" name="TextBox 18"/>
          <p:cNvSpPr txBox="1"/>
          <p:nvPr/>
        </p:nvSpPr>
        <p:spPr>
          <a:xfrm>
            <a:off x="3790949" y="7462005"/>
            <a:ext cx="2476500" cy="307777"/>
          </a:xfrm>
          <a:prstGeom prst="rect">
            <a:avLst/>
          </a:prstGeom>
          <a:noFill/>
        </p:spPr>
        <p:txBody>
          <a:bodyPr wrap="square" rtlCol="0">
            <a:spAutoFit/>
          </a:bodyPr>
          <a:lstStyle/>
          <a:p>
            <a:pPr algn="ctr"/>
            <a:r>
              <a:rPr lang="ru-RU" sz="1400" dirty="0"/>
              <a:t>Ростов-на-Дону </a:t>
            </a:r>
            <a:r>
              <a:rPr lang="ru-RU" sz="1400" dirty="0" smtClean="0"/>
              <a:t>2018г</a:t>
            </a:r>
            <a:r>
              <a:rPr lang="ru-RU" sz="1400" dirty="0"/>
              <a:t>.</a:t>
            </a:r>
          </a:p>
        </p:txBody>
      </p:sp>
      <p:sp>
        <p:nvSpPr>
          <p:cNvPr id="21" name="TextBox 20"/>
          <p:cNvSpPr txBox="1"/>
          <p:nvPr/>
        </p:nvSpPr>
        <p:spPr>
          <a:xfrm>
            <a:off x="3290804" y="7937"/>
            <a:ext cx="3390900" cy="584775"/>
          </a:xfrm>
          <a:prstGeom prst="rect">
            <a:avLst/>
          </a:prstGeom>
          <a:solidFill>
            <a:srgbClr val="00B0F0"/>
          </a:solidFill>
        </p:spPr>
        <p:txBody>
          <a:bodyPr wrap="square" rtlCol="0">
            <a:spAutoFit/>
          </a:bodyPr>
          <a:lstStyle/>
          <a:p>
            <a:pPr algn="ctr"/>
            <a:r>
              <a:rPr lang="ru-RU" sz="1600" b="1" dirty="0"/>
              <a:t>Консультационный центр для потребителей:</a:t>
            </a:r>
          </a:p>
        </p:txBody>
      </p:sp>
      <p:sp>
        <p:nvSpPr>
          <p:cNvPr id="23" name="TextBox 22"/>
          <p:cNvSpPr txBox="1"/>
          <p:nvPr/>
        </p:nvSpPr>
        <p:spPr>
          <a:xfrm>
            <a:off x="3183131" y="592712"/>
            <a:ext cx="3484369" cy="1938992"/>
          </a:xfrm>
          <a:prstGeom prst="rect">
            <a:avLst/>
          </a:prstGeom>
          <a:noFill/>
        </p:spPr>
        <p:txBody>
          <a:bodyPr wrap="square" rtlCol="0">
            <a:spAutoFit/>
          </a:bodyPr>
          <a:lstStyle/>
          <a:p>
            <a:pPr algn="ctr"/>
            <a:r>
              <a:rPr lang="ru-RU" sz="1200" dirty="0"/>
              <a:t>Права потребителей, на сегодняшний день, нарушаются не редко.</a:t>
            </a:r>
          </a:p>
          <a:p>
            <a:pPr algn="ctr"/>
            <a:r>
              <a:rPr lang="ru-RU" sz="1200" dirty="0"/>
              <a:t>Чтобы понять как действовать правильно, как защитить свои потребительские права и получить другую полезную информацию, Вы можете обратиться к нам по телефонам «Горячей линии», на наш интернет-сайт или получить необходимую информацию на личном приеме.   </a:t>
            </a:r>
          </a:p>
        </p:txBody>
      </p:sp>
      <p:sp>
        <p:nvSpPr>
          <p:cNvPr id="24" name="TextBox 23"/>
          <p:cNvSpPr txBox="1"/>
          <p:nvPr/>
        </p:nvSpPr>
        <p:spPr>
          <a:xfrm>
            <a:off x="3283882" y="2468945"/>
            <a:ext cx="3416383" cy="1569660"/>
          </a:xfrm>
          <a:prstGeom prst="rect">
            <a:avLst/>
          </a:prstGeom>
          <a:noFill/>
        </p:spPr>
        <p:txBody>
          <a:bodyPr wrap="square" rtlCol="0">
            <a:spAutoFit/>
          </a:bodyPr>
          <a:lstStyle/>
          <a:p>
            <a:pPr algn="ctr"/>
            <a:r>
              <a:rPr lang="ru-RU" sz="1200" b="1" dirty="0"/>
              <a:t>г. Ростов-на-Дону,</a:t>
            </a:r>
          </a:p>
          <a:p>
            <a:pPr algn="ctr"/>
            <a:r>
              <a:rPr lang="ru-RU" sz="1200" b="1" dirty="0"/>
              <a:t>ул. </a:t>
            </a:r>
            <a:r>
              <a:rPr lang="ru-RU" sz="1200" b="1" dirty="0" smtClean="0"/>
              <a:t>Селиванова, </a:t>
            </a:r>
            <a:r>
              <a:rPr lang="ru-RU" sz="1200" b="1" dirty="0"/>
              <a:t>д. </a:t>
            </a:r>
            <a:r>
              <a:rPr lang="ru-RU" sz="1200" b="1" dirty="0" smtClean="0"/>
              <a:t>66,</a:t>
            </a:r>
            <a:endParaRPr lang="ru-RU" sz="1200" b="1" dirty="0"/>
          </a:p>
          <a:p>
            <a:pPr algn="ctr"/>
            <a:r>
              <a:rPr lang="ru-RU" sz="1200" b="1" dirty="0"/>
              <a:t>пр. Космонавтов, д. 29</a:t>
            </a:r>
          </a:p>
          <a:p>
            <a:pPr algn="ctr"/>
            <a:r>
              <a:rPr lang="ru-RU" sz="1200" b="1" dirty="0"/>
              <a:t>8 (863) </a:t>
            </a:r>
            <a:r>
              <a:rPr lang="ru-RU" sz="1200" b="1" dirty="0" smtClean="0"/>
              <a:t>282-82-63/64</a:t>
            </a:r>
            <a:endParaRPr lang="ru-RU" sz="1200" b="1" dirty="0"/>
          </a:p>
          <a:p>
            <a:pPr algn="ctr"/>
            <a:r>
              <a:rPr lang="ru-RU" sz="1200" b="1" dirty="0"/>
              <a:t>8 (863) </a:t>
            </a:r>
            <a:r>
              <a:rPr lang="ru-RU" sz="1200" b="1" dirty="0" smtClean="0"/>
              <a:t>235-19-00</a:t>
            </a:r>
            <a:endParaRPr lang="ru-RU" sz="1200" b="1" dirty="0"/>
          </a:p>
          <a:p>
            <a:pPr algn="ctr"/>
            <a:r>
              <a:rPr lang="en-US" sz="1200" b="1" dirty="0"/>
              <a:t>http://www.61rospotrebnadzor.ru</a:t>
            </a:r>
            <a:endParaRPr lang="ru-RU" sz="1200" b="1" dirty="0"/>
          </a:p>
          <a:p>
            <a:pPr algn="ctr"/>
            <a:r>
              <a:rPr lang="ru-RU" sz="1200" dirty="0"/>
              <a:t>раздел «прием обращений»</a:t>
            </a:r>
          </a:p>
          <a:p>
            <a:pPr algn="ctr"/>
            <a:endParaRPr lang="ru-RU" sz="1200" dirty="0"/>
          </a:p>
        </p:txBody>
      </p:sp>
      <p:sp>
        <p:nvSpPr>
          <p:cNvPr id="25" name="TextBox 24"/>
          <p:cNvSpPr txBox="1"/>
          <p:nvPr/>
        </p:nvSpPr>
        <p:spPr>
          <a:xfrm>
            <a:off x="3290804" y="3917795"/>
            <a:ext cx="3397046" cy="307777"/>
          </a:xfrm>
          <a:prstGeom prst="rect">
            <a:avLst/>
          </a:prstGeom>
          <a:gradFill flip="none" rotWithShape="1">
            <a:gsLst>
              <a:gs pos="44000">
                <a:schemeClr val="accent4">
                  <a:lumMod val="89000"/>
                </a:schemeClr>
              </a:gs>
              <a:gs pos="59000">
                <a:schemeClr val="accent4">
                  <a:lumMod val="89000"/>
                  <a:alpha val="86000"/>
                </a:schemeClr>
              </a:gs>
            </a:gsLst>
            <a:lin ang="2700000" scaled="1"/>
            <a:tileRect/>
          </a:gradFill>
        </p:spPr>
        <p:txBody>
          <a:bodyPr wrap="square" rtlCol="0">
            <a:spAutoFit/>
          </a:bodyPr>
          <a:lstStyle/>
          <a:p>
            <a:pPr algn="ctr"/>
            <a:r>
              <a:rPr lang="ru-RU" sz="1400" b="1" dirty="0"/>
              <a:t>«Горячая линия»</a:t>
            </a:r>
          </a:p>
        </p:txBody>
      </p:sp>
      <p:sp>
        <p:nvSpPr>
          <p:cNvPr id="28" name="TextBox 27"/>
          <p:cNvSpPr txBox="1"/>
          <p:nvPr/>
        </p:nvSpPr>
        <p:spPr>
          <a:xfrm>
            <a:off x="3297845" y="6312104"/>
            <a:ext cx="3376817" cy="307777"/>
          </a:xfrm>
          <a:prstGeom prst="rect">
            <a:avLst/>
          </a:prstGeom>
          <a:solidFill>
            <a:schemeClr val="accent4">
              <a:lumMod val="75000"/>
              <a:alpha val="87000"/>
            </a:schemeClr>
          </a:solidFill>
        </p:spPr>
        <p:txBody>
          <a:bodyPr wrap="square" rtlCol="0">
            <a:spAutoFit/>
          </a:bodyPr>
          <a:lstStyle/>
          <a:p>
            <a:pPr algn="ctr"/>
            <a:r>
              <a:rPr lang="ru-RU" sz="1400" b="1" dirty="0"/>
              <a:t>Личный прием</a:t>
            </a:r>
          </a:p>
        </p:txBody>
      </p:sp>
      <p:pic>
        <p:nvPicPr>
          <p:cNvPr id="29" name="Рисунок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2761" y="0"/>
            <a:ext cx="820378" cy="738612"/>
          </a:xfrm>
          <a:prstGeom prst="rect">
            <a:avLst/>
          </a:prstGeom>
          <a:noFill/>
          <a:effectLst>
            <a:outerShdw blurRad="50800" dist="50800" dir="5400000" algn="ctr" rotWithShape="0">
              <a:srgbClr val="000000"/>
            </a:outerShdw>
            <a:softEdge rad="31750"/>
          </a:effectLst>
        </p:spPr>
      </p:pic>
      <p:sp>
        <p:nvSpPr>
          <p:cNvPr id="8" name="TextBox 7">
            <a:extLst>
              <a:ext uri="{FF2B5EF4-FFF2-40B4-BE49-F238E27FC236}">
                <a16:creationId xmlns:a16="http://schemas.microsoft.com/office/drawing/2014/main" xmlns="" id="{8AEB43CB-D95B-434D-98BB-9971D21E3526}"/>
              </a:ext>
            </a:extLst>
          </p:cNvPr>
          <p:cNvSpPr txBox="1"/>
          <p:nvPr/>
        </p:nvSpPr>
        <p:spPr>
          <a:xfrm>
            <a:off x="7094553" y="3502297"/>
            <a:ext cx="2697825" cy="1446550"/>
          </a:xfrm>
          <a:prstGeom prst="rect">
            <a:avLst/>
          </a:prstGeom>
          <a:noFill/>
        </p:spPr>
        <p:txBody>
          <a:bodyPr wrap="square" rtlCol="0">
            <a:spAutoFit/>
          </a:bodyPr>
          <a:lstStyle/>
          <a:p>
            <a:pPr lvl="0" algn="ctr" defTabSz="749808">
              <a:spcBef>
                <a:spcPts val="720"/>
              </a:spcBef>
              <a:defRPr/>
            </a:pPr>
            <a:r>
              <a:rPr lang="ru-RU" sz="2200" b="1" dirty="0">
                <a:solidFill>
                  <a:schemeClr val="bg1"/>
                </a:solidFill>
                <a:latin typeface="Times New Roman" panose="02020603050405020304" pitchFamily="18" charset="0"/>
                <a:cs typeface="Times New Roman" panose="02020603050405020304" pitchFamily="18" charset="0"/>
              </a:rPr>
              <a:t>Защита прав потребителей </a:t>
            </a:r>
            <a:r>
              <a:rPr lang="ru-RU" sz="2200" b="1" dirty="0" smtClean="0">
                <a:solidFill>
                  <a:schemeClr val="bg1"/>
                </a:solidFill>
                <a:latin typeface="Times New Roman" panose="02020603050405020304" pitchFamily="18" charset="0"/>
                <a:cs typeface="Times New Roman" panose="02020603050405020304" pitchFamily="18" charset="0"/>
              </a:rPr>
              <a:t>при оказании бытовых услуг</a:t>
            </a:r>
            <a:endParaRPr lang="ru-RU" sz="2200" b="1" dirty="0">
              <a:solidFill>
                <a:schemeClr val="bg1"/>
              </a:solidFill>
              <a:latin typeface="Times New Roman" panose="02020603050405020304" pitchFamily="18" charset="0"/>
              <a:cs typeface="Times New Roman" panose="02020603050405020304" pitchFamily="18" charset="0"/>
            </a:endParaRPr>
          </a:p>
        </p:txBody>
      </p:sp>
      <p:sp>
        <p:nvSpPr>
          <p:cNvPr id="22" name="Прямоугольник 21">
            <a:extLst>
              <a:ext uri="{FF2B5EF4-FFF2-40B4-BE49-F238E27FC236}">
                <a16:creationId xmlns:a16="http://schemas.microsoft.com/office/drawing/2014/main" xmlns="" id="{D267BCF9-716E-48C8-87BB-E6D2C312E0CF}"/>
              </a:ext>
            </a:extLst>
          </p:cNvPr>
          <p:cNvSpPr/>
          <p:nvPr/>
        </p:nvSpPr>
        <p:spPr>
          <a:xfrm>
            <a:off x="16141" y="2897804"/>
            <a:ext cx="3258072" cy="738664"/>
          </a:xfrm>
          <a:prstGeom prst="rect">
            <a:avLst/>
          </a:prstGeom>
          <a:solidFill>
            <a:srgbClr val="00B0F0"/>
          </a:solidFill>
          <a:ln w="28575">
            <a:solidFill>
              <a:schemeClr val="bg1"/>
            </a:solidFill>
          </a:ln>
        </p:spPr>
        <p:txBody>
          <a:bodyPr wrap="square">
            <a:spAutoFit/>
          </a:bodyPr>
          <a:lstStyle/>
          <a:p>
            <a:pPr algn="ctr"/>
            <a:r>
              <a:rPr lang="ru-RU" sz="1400" b="1" dirty="0" smtClean="0"/>
              <a:t>Требования к предоставляемой информации</a:t>
            </a:r>
            <a:r>
              <a:rPr lang="en-US" sz="1400" b="1" dirty="0" smtClean="0"/>
              <a:t>:</a:t>
            </a:r>
            <a:endParaRPr lang="ru-RU" sz="1400" b="1" dirty="0">
              <a:latin typeface="Times New Roman" pitchFamily="18" charset="0"/>
              <a:cs typeface="Times New Roman" pitchFamily="18" charset="0"/>
            </a:endParaRPr>
          </a:p>
        </p:txBody>
      </p:sp>
      <p:sp>
        <p:nvSpPr>
          <p:cNvPr id="30" name="Rectangle 2">
            <a:extLst>
              <a:ext uri="{FF2B5EF4-FFF2-40B4-BE49-F238E27FC236}">
                <a16:creationId xmlns:a16="http://schemas.microsoft.com/office/drawing/2014/main" xmlns="" id="{CD141A02-F04A-467F-BCA1-E7B2A40A47DF}"/>
              </a:ext>
            </a:extLst>
          </p:cNvPr>
          <p:cNvSpPr>
            <a:spLocks noChangeArrowheads="1"/>
          </p:cNvSpPr>
          <p:nvPr/>
        </p:nvSpPr>
        <p:spPr bwMode="auto">
          <a:xfrm rot="10800000" flipV="1">
            <a:off x="6472" y="3636468"/>
            <a:ext cx="3277409" cy="4162678"/>
          </a:xfrm>
          <a:prstGeom prst="rect">
            <a:avLst/>
          </a:prstGeom>
          <a:solidFill>
            <a:sysClr val="window" lastClr="FFFFFF"/>
          </a:solidFill>
          <a:ln w="2857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150" dirty="0">
                <a:latin typeface="Times New Roman" panose="02020603050405020304" pitchFamily="18" charset="0"/>
                <a:cs typeface="Times New Roman" panose="02020603050405020304" pitchFamily="18" charset="0"/>
              </a:rPr>
              <a:t>Исполнитель обязан довести до сведения потребителя фирменное наименование своей организации, место ее нахождения и режим ее работы. Указанная информация размещается на вывеске.</a:t>
            </a:r>
          </a:p>
          <a:p>
            <a:pPr algn="just"/>
            <a:r>
              <a:rPr lang="ru-RU" sz="1150" dirty="0">
                <a:latin typeface="Times New Roman" panose="02020603050405020304" pitchFamily="18" charset="0"/>
                <a:cs typeface="Times New Roman" panose="02020603050405020304" pitchFamily="18" charset="0"/>
              </a:rPr>
              <a:t>Исполнитель - индивидуальный предприниматель обязан предоставить потребителю информацию о государственной регистрации с указанием наименования зарегистрировавшего его органа.</a:t>
            </a:r>
          </a:p>
          <a:p>
            <a:pPr algn="just"/>
            <a:r>
              <a:rPr lang="ru-RU" sz="1150" dirty="0">
                <a:latin typeface="Times New Roman" panose="02020603050405020304" pitchFamily="18" charset="0"/>
                <a:cs typeface="Times New Roman" panose="02020603050405020304" pitchFamily="18" charset="0"/>
              </a:rPr>
              <a:t>В случае временного приостановления деятельности организации для проведения санитарных, ремонтных и иных мероприятий исполнитель обязан информировать потребителей о дате приостановления и времени, в течение которого организация не будет осуществлять свою деятельность.</a:t>
            </a:r>
          </a:p>
          <a:p>
            <a:pPr algn="just"/>
            <a:r>
              <a:rPr lang="ru-RU" sz="1150" dirty="0">
                <a:latin typeface="Times New Roman" panose="02020603050405020304" pitchFamily="18" charset="0"/>
                <a:cs typeface="Times New Roman" panose="02020603050405020304" pitchFamily="18" charset="0"/>
              </a:rPr>
              <a:t>Если вид деятельности, осуществляемой исполнителем, подлежит лицензированию, потребителю должна быть предоставлена информация о номере лицензии, сроке ее действия, а также об органе, выдавшем лицензию.</a:t>
            </a:r>
          </a:p>
        </p:txBody>
      </p:sp>
      <p:sp>
        <p:nvSpPr>
          <p:cNvPr id="32" name="TextBox 31"/>
          <p:cNvSpPr txBox="1"/>
          <p:nvPr/>
        </p:nvSpPr>
        <p:spPr>
          <a:xfrm>
            <a:off x="26700" y="7937"/>
            <a:ext cx="3249900" cy="2894819"/>
          </a:xfrm>
          <a:prstGeom prst="rect">
            <a:avLst/>
          </a:prstGeom>
          <a:solidFill>
            <a:schemeClr val="bg1"/>
          </a:solidFill>
        </p:spPr>
        <p:txBody>
          <a:bodyPr wrap="square" rtlCol="0">
            <a:spAutoFit/>
          </a:bodyPr>
          <a:lstStyle/>
          <a:p>
            <a:pPr algn="just"/>
            <a:r>
              <a:rPr lang="ru-RU" sz="1500" dirty="0">
                <a:latin typeface="Times New Roman" panose="02020603050405020304" pitchFamily="18" charset="0"/>
                <a:cs typeface="Times New Roman" panose="02020603050405020304" pitchFamily="18" charset="0"/>
              </a:rPr>
              <a:t>Отношения, возникшие между </a:t>
            </a:r>
            <a:r>
              <a:rPr lang="ru-RU" sz="1500" dirty="0" smtClean="0">
                <a:latin typeface="Times New Roman" panose="02020603050405020304" pitchFamily="18" charset="0"/>
                <a:cs typeface="Times New Roman" panose="02020603050405020304" pitchFamily="18" charset="0"/>
              </a:rPr>
              <a:t>потребителем </a:t>
            </a:r>
            <a:r>
              <a:rPr lang="ru-RU" sz="1500" dirty="0">
                <a:latin typeface="Times New Roman" panose="02020603050405020304" pitchFamily="18" charset="0"/>
                <a:cs typeface="Times New Roman" panose="02020603050405020304" pitchFamily="18" charset="0"/>
              </a:rPr>
              <a:t>и исполнителем бытовых услуг, регулируются Законом РФ «О защите прав потребителей» №2300-1 от 07.02.1992 г. и Правилами бытового обслуживания населения в Российской Федерации, утверждёнными Постановлением Правительства Российской Федерации №1025 от 15.08.1997 г. (далее - Правила</a:t>
            </a:r>
            <a:r>
              <a:rPr lang="ru-RU" sz="1500" dirty="0" smtClean="0">
                <a:latin typeface="Times New Roman" panose="02020603050405020304" pitchFamily="18" charset="0"/>
                <a:cs typeface="Times New Roman" panose="02020603050405020304" pitchFamily="18" charset="0"/>
              </a:rPr>
              <a:t>).</a:t>
            </a:r>
            <a:endParaRPr lang="ru-RU" sz="1500" dirty="0">
              <a:latin typeface="Times New Roman" panose="02020603050405020304" pitchFamily="18" charset="0"/>
              <a:cs typeface="Times New Roman" panose="02020603050405020304" pitchFamily="18" charset="0"/>
            </a:endParaRPr>
          </a:p>
        </p:txBody>
      </p:sp>
      <p:sp>
        <p:nvSpPr>
          <p:cNvPr id="17" name="AutoShape 8" descr="Картинки по запросу российский рубль"/>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0" name="Rectangle 2">
            <a:extLst>
              <a:ext uri="{FF2B5EF4-FFF2-40B4-BE49-F238E27FC236}">
                <a16:creationId xmlns:a16="http://schemas.microsoft.com/office/drawing/2014/main" xmlns="" id="{CD141A02-F04A-467F-BCA1-E7B2A40A47DF}"/>
              </a:ext>
            </a:extLst>
          </p:cNvPr>
          <p:cNvSpPr>
            <a:spLocks noChangeArrowheads="1"/>
          </p:cNvSpPr>
          <p:nvPr/>
        </p:nvSpPr>
        <p:spPr bwMode="auto">
          <a:xfrm rot="10800000" flipV="1">
            <a:off x="6667498" y="7469088"/>
            <a:ext cx="3390901" cy="307777"/>
          </a:xfrm>
          <a:prstGeom prst="rect">
            <a:avLst/>
          </a:prstGeom>
          <a:solidFill>
            <a:sysClr val="window" lastClr="FFFFFF"/>
          </a:solidFill>
          <a:ln w="2857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400" dirty="0" smtClean="0">
                <a:latin typeface="Times New Roman" panose="02020603050405020304" pitchFamily="18" charset="0"/>
                <a:cs typeface="Times New Roman" panose="02020603050405020304" pitchFamily="18" charset="0"/>
              </a:rPr>
              <a:t>НЕ ДЛЯ ПРОДАЖИ</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988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 name="Прямоугольник 12">
            <a:extLst>
              <a:ext uri="{FF2B5EF4-FFF2-40B4-BE49-F238E27FC236}">
                <a16:creationId xmlns:a16="http://schemas.microsoft.com/office/drawing/2014/main" xmlns="" id="{F2BF4B29-CB7A-4E25-955A-A1C3BAB41726}"/>
              </a:ext>
            </a:extLst>
          </p:cNvPr>
          <p:cNvSpPr/>
          <p:nvPr/>
        </p:nvSpPr>
        <p:spPr>
          <a:xfrm>
            <a:off x="0" y="595385"/>
            <a:ext cx="3453378" cy="3631763"/>
          </a:xfrm>
          <a:prstGeom prst="rect">
            <a:avLst/>
          </a:prstGeom>
          <a:solidFill>
            <a:sysClr val="window" lastClr="FFFFFF"/>
          </a:solidFill>
        </p:spPr>
        <p:txBody>
          <a:bodyPr wrap="square">
            <a:spAutoFit/>
          </a:bodyPr>
          <a:lstStyle/>
          <a:p>
            <a:pPr algn="just"/>
            <a:r>
              <a:rPr lang="ru-RU" sz="1000" dirty="0" smtClean="0">
                <a:latin typeface="Times New Roman" panose="02020603050405020304" pitchFamily="18" charset="0"/>
                <a:cs typeface="Times New Roman" panose="02020603050405020304" pitchFamily="18" charset="0"/>
              </a:rPr>
              <a:t>При заключении договора до потребителей должна быть доведена следующая информация</a:t>
            </a:r>
            <a:r>
              <a:rPr lang="en-US" sz="1000" dirty="0" smtClean="0">
                <a:latin typeface="Times New Roman" panose="02020603050405020304" pitchFamily="18" charset="0"/>
                <a:cs typeface="Times New Roman" panose="02020603050405020304" pitchFamily="18" charset="0"/>
              </a:rPr>
              <a:t>:</a:t>
            </a:r>
          </a:p>
          <a:p>
            <a:pPr algn="just"/>
            <a:r>
              <a:rPr lang="en-US" sz="1000" dirty="0" smtClean="0">
                <a:latin typeface="Times New Roman" panose="02020603050405020304" pitchFamily="18" charset="0"/>
                <a:cs typeface="Times New Roman" panose="02020603050405020304" pitchFamily="18" charset="0"/>
              </a:rPr>
              <a:t>1) </a:t>
            </a:r>
            <a:r>
              <a:rPr lang="ru-RU" sz="1000" dirty="0" smtClean="0">
                <a:latin typeface="Times New Roman" panose="02020603050405020304" pitchFamily="18" charset="0"/>
                <a:cs typeface="Times New Roman" panose="02020603050405020304" pitchFamily="18" charset="0"/>
              </a:rPr>
              <a:t>Перечень </a:t>
            </a:r>
            <a:r>
              <a:rPr lang="ru-RU" sz="1000" dirty="0">
                <a:latin typeface="Times New Roman" panose="02020603050405020304" pitchFamily="18" charset="0"/>
                <a:cs typeface="Times New Roman" panose="02020603050405020304" pitchFamily="18" charset="0"/>
              </a:rPr>
              <a:t>оказываемых услуг и форм их предоставления;</a:t>
            </a:r>
          </a:p>
          <a:p>
            <a:pPr algn="just"/>
            <a:r>
              <a:rPr lang="ru-RU" sz="1000" dirty="0" smtClean="0">
                <a:latin typeface="Times New Roman" panose="02020603050405020304" pitchFamily="18" charset="0"/>
                <a:cs typeface="Times New Roman" panose="02020603050405020304" pitchFamily="18" charset="0"/>
              </a:rPr>
              <a:t>2) Обозначения </a:t>
            </a:r>
            <a:r>
              <a:rPr lang="ru-RU" sz="1000" dirty="0">
                <a:latin typeface="Times New Roman" panose="02020603050405020304" pitchFamily="18" charset="0"/>
                <a:cs typeface="Times New Roman" panose="02020603050405020304" pitchFamily="18" charset="0"/>
              </a:rPr>
              <a:t>стандартов, обязательным требованиям которых должны соответствовать услуги (работы);</a:t>
            </a:r>
          </a:p>
          <a:p>
            <a:pPr algn="just"/>
            <a:r>
              <a:rPr lang="ru-RU" sz="1000" dirty="0" smtClean="0">
                <a:latin typeface="Times New Roman" panose="02020603050405020304" pitchFamily="18" charset="0"/>
                <a:cs typeface="Times New Roman" panose="02020603050405020304" pitchFamily="18" charset="0"/>
              </a:rPr>
              <a:t>3) Сроки </a:t>
            </a:r>
            <a:r>
              <a:rPr lang="ru-RU" sz="1000" dirty="0">
                <a:latin typeface="Times New Roman" panose="02020603050405020304" pitchFamily="18" charset="0"/>
                <a:cs typeface="Times New Roman" panose="02020603050405020304" pitchFamily="18" charset="0"/>
              </a:rPr>
              <a:t>оказания услуг (выполнения работ);</a:t>
            </a:r>
          </a:p>
          <a:p>
            <a:pPr algn="just"/>
            <a:r>
              <a:rPr lang="ru-RU" sz="1000" dirty="0" smtClean="0">
                <a:latin typeface="Times New Roman" panose="02020603050405020304" pitchFamily="18" charset="0"/>
                <a:cs typeface="Times New Roman" panose="02020603050405020304" pitchFamily="18" charset="0"/>
              </a:rPr>
              <a:t>4) Данные </a:t>
            </a:r>
            <a:r>
              <a:rPr lang="ru-RU" sz="1000" dirty="0">
                <a:latin typeface="Times New Roman" panose="02020603050405020304" pitchFamily="18" charset="0"/>
                <a:cs typeface="Times New Roman" panose="02020603050405020304" pitchFamily="18" charset="0"/>
              </a:rPr>
              <a:t>о конкретном лице, которое будет оказывать услугу (выполнять работу), если эти -данные имеют значение, исходя из характера услуги (работы);</a:t>
            </a:r>
          </a:p>
          <a:p>
            <a:pPr algn="just"/>
            <a:r>
              <a:rPr lang="ru-RU" sz="1000" dirty="0" smtClean="0">
                <a:latin typeface="Times New Roman" panose="02020603050405020304" pitchFamily="18" charset="0"/>
                <a:cs typeface="Times New Roman" panose="02020603050405020304" pitchFamily="18" charset="0"/>
              </a:rPr>
              <a:t>5) Гарантийные </a:t>
            </a:r>
            <a:r>
              <a:rPr lang="ru-RU" sz="1000" dirty="0">
                <a:latin typeface="Times New Roman" panose="02020603050405020304" pitchFamily="18" charset="0"/>
                <a:cs typeface="Times New Roman" panose="02020603050405020304" pitchFamily="18" charset="0"/>
              </a:rPr>
              <a:t>сроки, если они установлены федеральными законами, иными правовыми актами Российской Федерации или договором либо предусмотрены обычаем делового оборота;</a:t>
            </a:r>
          </a:p>
          <a:p>
            <a:pPr algn="just"/>
            <a:r>
              <a:rPr lang="ru-RU" sz="1000" dirty="0" smtClean="0">
                <a:latin typeface="Times New Roman" panose="02020603050405020304" pitchFamily="18" charset="0"/>
                <a:cs typeface="Times New Roman" panose="02020603050405020304" pitchFamily="18" charset="0"/>
              </a:rPr>
              <a:t>6) Цены </a:t>
            </a:r>
            <a:r>
              <a:rPr lang="ru-RU" sz="1000" dirty="0">
                <a:latin typeface="Times New Roman" panose="02020603050405020304" pitchFamily="18" charset="0"/>
                <a:cs typeface="Times New Roman" panose="02020603050405020304" pitchFamily="18" charset="0"/>
              </a:rPr>
              <a:t>на оказываемые услуги (выполняемые работы), а также на используемые при этом материалы, запасные части и фурнитуру исполнителя (обозначенные на их образцах) и сведения о порядке и форме оплаты;</a:t>
            </a:r>
          </a:p>
          <a:p>
            <a:pPr algn="just"/>
            <a:r>
              <a:rPr lang="ru-RU" sz="1000" dirty="0" smtClean="0">
                <a:latin typeface="Times New Roman" panose="02020603050405020304" pitchFamily="18" charset="0"/>
                <a:cs typeface="Times New Roman" panose="02020603050405020304" pitchFamily="18" charset="0"/>
              </a:rPr>
              <a:t>7) Сведения </a:t>
            </a:r>
            <a:r>
              <a:rPr lang="ru-RU" sz="1000" dirty="0">
                <a:latin typeface="Times New Roman" panose="02020603050405020304" pitchFamily="18" charset="0"/>
                <a:cs typeface="Times New Roman" panose="02020603050405020304" pitchFamily="18" charset="0"/>
              </a:rPr>
              <a:t>о подтверждении соответствия услуг (работ) установленным требованиям (номер сертификата соответствия, срок его действия, орган, его выдавший, или регистрационный номер декларации о соответствии, срок ее действия, наименование исполнителя, принявшего декларацию, и орган, ее зарегистрировавший</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15" name="Прямоугольник 14">
            <a:extLst>
              <a:ext uri="{FF2B5EF4-FFF2-40B4-BE49-F238E27FC236}">
                <a16:creationId xmlns:a16="http://schemas.microsoft.com/office/drawing/2014/main" xmlns="" id="{17BE5C2E-D22B-43E5-9196-14C6B6A2B477}"/>
              </a:ext>
            </a:extLst>
          </p:cNvPr>
          <p:cNvSpPr/>
          <p:nvPr/>
        </p:nvSpPr>
        <p:spPr>
          <a:xfrm>
            <a:off x="3409804" y="1708195"/>
            <a:ext cx="3555597" cy="246221"/>
          </a:xfrm>
          <a:prstGeom prst="rect">
            <a:avLst/>
          </a:prstGeom>
          <a:solidFill>
            <a:schemeClr val="bg1"/>
          </a:solidFill>
        </p:spPr>
        <p:txBody>
          <a:bodyPr wrap="square">
            <a:spAutoFit/>
          </a:bodyPr>
          <a:lstStyle/>
          <a:p>
            <a:endParaRPr lang="ru-RU" sz="1000" dirty="0">
              <a:latin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xmlns="" id="{A319D16B-B3F3-4910-B67B-AF5DB1661212}"/>
              </a:ext>
            </a:extLst>
          </p:cNvPr>
          <p:cNvSpPr/>
          <p:nvPr/>
        </p:nvSpPr>
        <p:spPr>
          <a:xfrm>
            <a:off x="-18904" y="200055"/>
            <a:ext cx="3307656" cy="276999"/>
          </a:xfrm>
          <a:prstGeom prst="rect">
            <a:avLst/>
          </a:prstGeom>
        </p:spPr>
        <p:txBody>
          <a:bodyPr wrap="square">
            <a:spAutoFit/>
          </a:bodyPr>
          <a:lstStyle/>
          <a:p>
            <a:pPr algn="just"/>
            <a:endParaRPr lang="ru-RU" sz="1200" dirty="0">
              <a:latin typeface="Times New Roman" panose="02020603050405020304" pitchFamily="18" charset="0"/>
              <a:cs typeface="Times New Roman" panose="02020603050405020304" pitchFamily="18" charset="0"/>
            </a:endParaRPr>
          </a:p>
        </p:txBody>
      </p:sp>
      <p:sp>
        <p:nvSpPr>
          <p:cNvPr id="26" name="Прямоугольник 25">
            <a:extLst>
              <a:ext uri="{FF2B5EF4-FFF2-40B4-BE49-F238E27FC236}">
                <a16:creationId xmlns:a16="http://schemas.microsoft.com/office/drawing/2014/main" xmlns="" id="{70772358-492D-47B6-9D58-9236936B30A2}"/>
              </a:ext>
            </a:extLst>
          </p:cNvPr>
          <p:cNvSpPr/>
          <p:nvPr/>
        </p:nvSpPr>
        <p:spPr>
          <a:xfrm>
            <a:off x="6830676" y="22875"/>
            <a:ext cx="3227725" cy="7749525"/>
          </a:xfrm>
          <a:prstGeom prst="rect">
            <a:avLst/>
          </a:prstGeom>
          <a:solidFill>
            <a:sysClr val="window" lastClr="FFFFFF"/>
          </a:solidFill>
        </p:spPr>
        <p:txBody>
          <a:bodyPr wrap="square">
            <a:spAutoFit/>
          </a:bodyPr>
          <a:lstStyle/>
          <a:p>
            <a:pPr algn="just"/>
            <a:r>
              <a:rPr lang="ru-RU" sz="1000" dirty="0" smtClean="0">
                <a:latin typeface="Times New Roman" panose="02020603050405020304" pitchFamily="18" charset="0"/>
                <a:cs typeface="Times New Roman" panose="02020603050405020304" pitchFamily="18" charset="0"/>
              </a:rPr>
              <a:t>(</a:t>
            </a:r>
            <a:r>
              <a:rPr lang="ru-RU" sz="1000" dirty="0">
                <a:latin typeface="Times New Roman" panose="02020603050405020304" pitchFamily="18" charset="0"/>
                <a:cs typeface="Times New Roman" panose="02020603050405020304" pitchFamily="18" charset="0"/>
              </a:rPr>
              <a:t>выполненной работы). Убытки возмещаются в сроки, установленные для удовлетворения соответствующих требований потребителя</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Исполнитель отвечает за недостатки услуги (работы), на которую не установлен гарантийный срок, если потребитель докажет, что они возникли до ее принятия им или по причинам, возникшим до этого момента.</a:t>
            </a:r>
          </a:p>
          <a:p>
            <a:pPr algn="just"/>
            <a:r>
              <a:rPr lang="ru-RU" sz="1000" dirty="0" smtClean="0">
                <a:latin typeface="Times New Roman" panose="02020603050405020304" pitchFamily="18" charset="0"/>
                <a:cs typeface="Times New Roman" panose="02020603050405020304" pitchFamily="18" charset="0"/>
              </a:rPr>
              <a:t>В отношении услуги (работы), на которую установлен гарантийный срок, исполнитель отвечает за ее недостатки, если не докажет, что они возникли после принятия услуги (работы) потребителем вследствие нарушения им правил использования результата услуги (работы), действий третьих лиц или непреодолимой силы.</a:t>
            </a:r>
            <a:endParaRPr lang="en-US" sz="1000" dirty="0" smtClean="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Если исполнитель нарушил сроки начала, окончания и промежуточные сроки оказания услуги (выполнения работы) или во время оказания услуги (выполнения работы) стало очевидным, что она не будет оказана (выполнена) в срок, потребитель по своему выбору вправе:</a:t>
            </a:r>
          </a:p>
          <a:p>
            <a:pPr algn="just"/>
            <a:r>
              <a:rPr lang="en-US" sz="1000" dirty="0" smtClean="0">
                <a:latin typeface="Times New Roman" panose="02020603050405020304" pitchFamily="18" charset="0"/>
                <a:cs typeface="Times New Roman" panose="02020603050405020304" pitchFamily="18" charset="0"/>
              </a:rPr>
              <a:t>1) </a:t>
            </a:r>
            <a:r>
              <a:rPr lang="ru-RU" sz="1000" dirty="0">
                <a:latin typeface="Times New Roman" panose="02020603050405020304" pitchFamily="18" charset="0"/>
                <a:cs typeface="Times New Roman" panose="02020603050405020304" pitchFamily="18" charset="0"/>
              </a:rPr>
              <a:t>Н</a:t>
            </a:r>
            <a:r>
              <a:rPr lang="ru-RU" sz="1000" dirty="0" smtClean="0">
                <a:latin typeface="Times New Roman" panose="02020603050405020304" pitchFamily="18" charset="0"/>
                <a:cs typeface="Times New Roman" panose="02020603050405020304" pitchFamily="18" charset="0"/>
              </a:rPr>
              <a:t>азначить </a:t>
            </a:r>
            <a:r>
              <a:rPr lang="ru-RU" sz="1000" dirty="0">
                <a:latin typeface="Times New Roman" panose="02020603050405020304" pitchFamily="18" charset="0"/>
                <a:cs typeface="Times New Roman" panose="02020603050405020304" pitchFamily="18" charset="0"/>
              </a:rPr>
              <a:t>исполнителю новый срок;</a:t>
            </a:r>
          </a:p>
          <a:p>
            <a:pPr algn="just"/>
            <a:r>
              <a:rPr lang="ru-RU" sz="1000" dirty="0" smtClean="0">
                <a:latin typeface="Times New Roman" panose="02020603050405020304" pitchFamily="18" charset="0"/>
                <a:cs typeface="Times New Roman" panose="02020603050405020304" pitchFamily="18" charset="0"/>
              </a:rPr>
              <a:t>2) Поручить </a:t>
            </a:r>
            <a:r>
              <a:rPr lang="ru-RU" sz="1000" dirty="0">
                <a:latin typeface="Times New Roman" panose="02020603050405020304" pitchFamily="18" charset="0"/>
                <a:cs typeface="Times New Roman" panose="02020603050405020304" pitchFamily="18" charset="0"/>
              </a:rPr>
              <a:t>оказание услуги (выполнение работы) третьим лицам за разумную цену или выполнить ее своими силами и потребовать от исполнителя возмещения понесенных расходов;</a:t>
            </a:r>
          </a:p>
          <a:p>
            <a:pPr algn="just"/>
            <a:r>
              <a:rPr lang="ru-RU" sz="1000" dirty="0" smtClean="0">
                <a:latin typeface="Times New Roman" panose="02020603050405020304" pitchFamily="18" charset="0"/>
                <a:cs typeface="Times New Roman" panose="02020603050405020304" pitchFamily="18" charset="0"/>
              </a:rPr>
              <a:t>3) Потребовать </a:t>
            </a:r>
            <a:r>
              <a:rPr lang="ru-RU" sz="1000" dirty="0">
                <a:latin typeface="Times New Roman" panose="02020603050405020304" pitchFamily="18" charset="0"/>
                <a:cs typeface="Times New Roman" panose="02020603050405020304" pitchFamily="18" charset="0"/>
              </a:rPr>
              <a:t>уменьшения цены за оказание услуги (выполнение работы);</a:t>
            </a:r>
          </a:p>
          <a:p>
            <a:pPr algn="just"/>
            <a:r>
              <a:rPr lang="ru-RU" sz="1000" dirty="0" smtClean="0">
                <a:latin typeface="Times New Roman" panose="02020603050405020304" pitchFamily="18" charset="0"/>
                <a:cs typeface="Times New Roman" panose="02020603050405020304" pitchFamily="18" charset="0"/>
              </a:rPr>
              <a:t>4) Расторгнуть </a:t>
            </a:r>
            <a:r>
              <a:rPr lang="ru-RU" sz="1000" dirty="0">
                <a:latin typeface="Times New Roman" panose="02020603050405020304" pitchFamily="18" charset="0"/>
                <a:cs typeface="Times New Roman" panose="02020603050405020304" pitchFamily="18" charset="0"/>
              </a:rPr>
              <a:t>договор об оказании услуги (выполнении работы</a:t>
            </a:r>
            <a:r>
              <a:rPr lang="ru-RU" sz="1000" dirty="0" smtClean="0">
                <a:latin typeface="Times New Roman" panose="02020603050405020304" pitchFamily="18" charset="0"/>
                <a:cs typeface="Times New Roman" panose="02020603050405020304" pitchFamily="18" charset="0"/>
              </a:rPr>
              <a:t>).</a:t>
            </a:r>
          </a:p>
          <a:p>
            <a:pPr algn="just"/>
            <a:r>
              <a:rPr lang="ru-RU" sz="1000" dirty="0" smtClean="0">
                <a:latin typeface="Times New Roman" panose="02020603050405020304" pitchFamily="18" charset="0"/>
                <a:cs typeface="Times New Roman" panose="02020603050405020304" pitchFamily="18" charset="0"/>
              </a:rPr>
              <a:t>Неустойка </a:t>
            </a:r>
            <a:r>
              <a:rPr lang="ru-RU" sz="1000" dirty="0">
                <a:latin typeface="Times New Roman" panose="02020603050405020304" pitchFamily="18" charset="0"/>
                <a:cs typeface="Times New Roman" panose="02020603050405020304" pitchFamily="18" charset="0"/>
              </a:rPr>
              <a:t>(пени) за нарушение срока начала оказания услуги (выполнения работы) и (или) выполнения ее этапа взыскивается за каждый день (час, если срок определен в часах) просрочки впредь до начала оказания услуги (выполнения работы) и (или) выполнения ее этапа или предъявления потребителем требований, предусмотренных настоящим пунктом.</a:t>
            </a:r>
          </a:p>
          <a:p>
            <a:pPr algn="just"/>
            <a:r>
              <a:rPr lang="ru-RU" sz="1000" dirty="0">
                <a:latin typeface="Times New Roman" panose="02020603050405020304" pitchFamily="18" charset="0"/>
                <a:cs typeface="Times New Roman" panose="02020603050405020304" pitchFamily="18" charset="0"/>
              </a:rPr>
              <a:t>Неустойка (пени) за нарушение срока окончания оказания услуги (выполнения работы) и (или) выполнения ее этапа взыскивается за каждый день (час, если срок определен в часах) просрочки впредь до окончания оказания услуги (выполнения работы) и (или) выполнения ее этапа или предъявления потребителем </a:t>
            </a:r>
            <a:r>
              <a:rPr lang="ru-RU" sz="1000" dirty="0" smtClean="0">
                <a:latin typeface="Times New Roman" panose="02020603050405020304" pitchFamily="18" charset="0"/>
                <a:cs typeface="Times New Roman" panose="02020603050405020304" pitchFamily="18" charset="0"/>
              </a:rPr>
              <a:t>вышеуказанных требований.</a:t>
            </a:r>
            <a:endParaRPr lang="ru-RU" sz="1000" dirty="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Размер взысканной потребителем </a:t>
            </a:r>
            <a:r>
              <a:rPr lang="ru-RU" sz="1000" dirty="0" smtClean="0">
                <a:latin typeface="Times New Roman" panose="02020603050405020304" pitchFamily="18" charset="0"/>
                <a:cs typeface="Times New Roman" panose="02020603050405020304" pitchFamily="18" charset="0"/>
              </a:rPr>
              <a:t>неустойки (пеней) не </a:t>
            </a:r>
            <a:r>
              <a:rPr lang="ru-RU" sz="1000" dirty="0">
                <a:latin typeface="Times New Roman" panose="02020603050405020304" pitchFamily="18" charset="0"/>
                <a:cs typeface="Times New Roman" panose="02020603050405020304" pitchFamily="18" charset="0"/>
              </a:rPr>
              <a:t>может превышать цену отдельного вида услуги (работы) или общую цену заказа, если цена выполнения отдельного вида услуги (работы) не определена договором об оказании </a:t>
            </a:r>
            <a:r>
              <a:rPr lang="ru-RU" sz="1000" dirty="0" smtClean="0">
                <a:latin typeface="Times New Roman" panose="02020603050405020304" pitchFamily="18" charset="0"/>
                <a:cs typeface="Times New Roman" panose="02020603050405020304" pitchFamily="18" charset="0"/>
              </a:rPr>
              <a:t>услуги.</a:t>
            </a:r>
            <a:endParaRPr lang="ru-RU" sz="1000" dirty="0">
              <a:latin typeface="Times New Roman" panose="02020603050405020304" pitchFamily="18" charset="0"/>
              <a:cs typeface="Times New Roman" panose="02020603050405020304" pitchFamily="18" charset="0"/>
            </a:endParaRPr>
          </a:p>
        </p:txBody>
      </p:sp>
      <p:sp>
        <p:nvSpPr>
          <p:cNvPr id="17" name="Прямоугольник 16">
            <a:extLst>
              <a:ext uri="{FF2B5EF4-FFF2-40B4-BE49-F238E27FC236}">
                <a16:creationId xmlns:a16="http://schemas.microsoft.com/office/drawing/2014/main" xmlns="" id="{D267BCF9-716E-48C8-87BB-E6D2C312E0CF}"/>
              </a:ext>
            </a:extLst>
          </p:cNvPr>
          <p:cNvSpPr/>
          <p:nvPr/>
        </p:nvSpPr>
        <p:spPr>
          <a:xfrm>
            <a:off x="0" y="10610"/>
            <a:ext cx="3365013" cy="584775"/>
          </a:xfrm>
          <a:prstGeom prst="rect">
            <a:avLst/>
          </a:prstGeom>
          <a:solidFill>
            <a:srgbClr val="00B0F0"/>
          </a:solidFill>
          <a:ln w="28575">
            <a:solidFill>
              <a:schemeClr val="bg1"/>
            </a:solidFill>
          </a:ln>
        </p:spPr>
        <p:txBody>
          <a:bodyPr wrap="square">
            <a:spAutoFit/>
          </a:bodyPr>
          <a:lstStyle/>
          <a:p>
            <a:pPr algn="ctr"/>
            <a:r>
              <a:rPr lang="ru-RU" sz="1600" b="1" dirty="0" smtClean="0">
                <a:latin typeface="Times New Roman" panose="02020603050405020304" pitchFamily="18" charset="0"/>
                <a:cs typeface="Times New Roman" pitchFamily="18" charset="0"/>
              </a:rPr>
              <a:t>ПЕРЕЧЕНЬ ОБЯЗАТЕЛЬНОЙ ИНФОРМАЦИИ</a:t>
            </a:r>
            <a:endParaRPr lang="ru-RU" sz="1600" b="1" dirty="0">
              <a:latin typeface="Times New Roman" panose="02020603050405020304" pitchFamily="18" charset="0"/>
              <a:cs typeface="Times New Roman" pitchFamily="18" charset="0"/>
            </a:endParaRPr>
          </a:p>
        </p:txBody>
      </p:sp>
      <p:sp>
        <p:nvSpPr>
          <p:cNvPr id="3" name="AutoShape 2" descr="Картинки по запросу микрозайм"/>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2" name="Прямоугольник 21">
            <a:extLst>
              <a:ext uri="{FF2B5EF4-FFF2-40B4-BE49-F238E27FC236}">
                <a16:creationId xmlns:a16="http://schemas.microsoft.com/office/drawing/2014/main" xmlns="" id="{D267BCF9-716E-48C8-87BB-E6D2C312E0CF}"/>
              </a:ext>
            </a:extLst>
          </p:cNvPr>
          <p:cNvSpPr/>
          <p:nvPr/>
        </p:nvSpPr>
        <p:spPr>
          <a:xfrm>
            <a:off x="361" y="6320475"/>
            <a:ext cx="3409443" cy="338554"/>
          </a:xfrm>
          <a:prstGeom prst="rect">
            <a:avLst/>
          </a:prstGeom>
          <a:solidFill>
            <a:srgbClr val="00B0F0"/>
          </a:solidFill>
          <a:ln w="28575">
            <a:solidFill>
              <a:schemeClr val="bg1"/>
            </a:solidFill>
          </a:ln>
        </p:spPr>
        <p:txBody>
          <a:bodyPr wrap="square">
            <a:spAutoFit/>
          </a:bodyPr>
          <a:lstStyle/>
          <a:p>
            <a:pPr algn="ctr"/>
            <a:r>
              <a:rPr lang="ru-RU" sz="1600" b="1" dirty="0" smtClean="0">
                <a:latin typeface="Times New Roman" panose="02020603050405020304" pitchFamily="18" charset="0"/>
                <a:cs typeface="Times New Roman" pitchFamily="18" charset="0"/>
              </a:rPr>
              <a:t>НАРУШЕНИЯ КАЧЕСТВА</a:t>
            </a:r>
            <a:endParaRPr lang="ru-RU" sz="1600" b="1" dirty="0">
              <a:latin typeface="Times New Roman" panose="02020603050405020304" pitchFamily="18" charset="0"/>
              <a:cs typeface="Times New Roman" pitchFamily="18" charset="0"/>
            </a:endParaRPr>
          </a:p>
        </p:txBody>
      </p:sp>
      <p:sp>
        <p:nvSpPr>
          <p:cNvPr id="53" name="Прямоугольник 52">
            <a:extLst>
              <a:ext uri="{FF2B5EF4-FFF2-40B4-BE49-F238E27FC236}">
                <a16:creationId xmlns:a16="http://schemas.microsoft.com/office/drawing/2014/main" xmlns="" id="{70772358-492D-47B6-9D58-9236936B30A2}"/>
              </a:ext>
            </a:extLst>
          </p:cNvPr>
          <p:cNvSpPr/>
          <p:nvPr/>
        </p:nvSpPr>
        <p:spPr>
          <a:xfrm>
            <a:off x="6619" y="6669437"/>
            <a:ext cx="3465663" cy="1169551"/>
          </a:xfrm>
          <a:prstGeom prst="rect">
            <a:avLst/>
          </a:prstGeom>
          <a:solidFill>
            <a:sysClr val="window" lastClr="FFFFFF"/>
          </a:solidFill>
        </p:spPr>
        <p:txBody>
          <a:bodyPr wrap="square">
            <a:spAutoFit/>
          </a:bodyPr>
          <a:lstStyle/>
          <a:p>
            <a:pPr algn="just"/>
            <a:r>
              <a:rPr lang="ru-RU" sz="1000" dirty="0" smtClean="0">
                <a:latin typeface="Times New Roman" panose="02020603050405020304" pitchFamily="18" charset="0"/>
                <a:cs typeface="Times New Roman" panose="02020603050405020304" pitchFamily="18" charset="0"/>
              </a:rPr>
              <a:t>Нарушение качества выражается в</a:t>
            </a:r>
            <a:r>
              <a:rPr lang="en-US" sz="1000" dirty="0" smtClean="0">
                <a:latin typeface="Times New Roman" panose="02020603050405020304" pitchFamily="18" charset="0"/>
                <a:cs typeface="Times New Roman" panose="02020603050405020304" pitchFamily="18" charset="0"/>
              </a:rPr>
              <a:t>: </a:t>
            </a:r>
          </a:p>
          <a:p>
            <a:pPr algn="just"/>
            <a:r>
              <a:rPr lang="en-US" sz="1000" dirty="0" smtClean="0">
                <a:latin typeface="Times New Roman" panose="02020603050405020304" pitchFamily="18" charset="0"/>
                <a:cs typeface="Times New Roman" panose="02020603050405020304" pitchFamily="18" charset="0"/>
              </a:rPr>
              <a:t>1) </a:t>
            </a:r>
            <a:r>
              <a:rPr lang="ru-RU" sz="1000" dirty="0">
                <a:latin typeface="Times New Roman" panose="02020603050405020304" pitchFamily="18" charset="0"/>
                <a:cs typeface="Times New Roman" panose="02020603050405020304" pitchFamily="18" charset="0"/>
              </a:rPr>
              <a:t>исполнитель не достиг тех целей, которые требовались при заказе </a:t>
            </a:r>
            <a:r>
              <a:rPr lang="ru-RU" sz="1000" dirty="0" smtClean="0">
                <a:latin typeface="Times New Roman" panose="02020603050405020304" pitchFamily="18" charset="0"/>
                <a:cs typeface="Times New Roman" panose="02020603050405020304" pitchFamily="18" charset="0"/>
              </a:rPr>
              <a:t>услуги</a:t>
            </a:r>
            <a:r>
              <a:rPr lang="en-US"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algn="just"/>
            <a:r>
              <a:rPr lang="en-US" sz="1000" dirty="0" smtClean="0">
                <a:latin typeface="Times New Roman" panose="02020603050405020304" pitchFamily="18" charset="0"/>
                <a:cs typeface="Times New Roman" panose="02020603050405020304" pitchFamily="18" charset="0"/>
              </a:rPr>
              <a:t>2) </a:t>
            </a:r>
            <a:r>
              <a:rPr lang="ru-RU" sz="1000" dirty="0" smtClean="0">
                <a:latin typeface="Times New Roman" panose="02020603050405020304" pitchFamily="18" charset="0"/>
                <a:cs typeface="Times New Roman" panose="02020603050405020304" pitchFamily="18" charset="0"/>
              </a:rPr>
              <a:t>услуга </a:t>
            </a:r>
            <a:r>
              <a:rPr lang="ru-RU" sz="1000" dirty="0">
                <a:latin typeface="Times New Roman" panose="02020603050405020304" pitchFamily="18" charset="0"/>
                <a:cs typeface="Times New Roman" panose="02020603050405020304" pitchFamily="18" charset="0"/>
              </a:rPr>
              <a:t>оказана непрофессионально с нарушением </a:t>
            </a:r>
            <a:r>
              <a:rPr lang="ru-RU" sz="1000" dirty="0" smtClean="0">
                <a:latin typeface="Times New Roman" panose="02020603050405020304" pitchFamily="18" charset="0"/>
                <a:cs typeface="Times New Roman" panose="02020603050405020304" pitchFamily="18" charset="0"/>
              </a:rPr>
              <a:t>технологий</a:t>
            </a:r>
            <a:r>
              <a:rPr lang="en-US" sz="1000" dirty="0" smtClean="0">
                <a:latin typeface="Times New Roman" panose="02020603050405020304" pitchFamily="18" charset="0"/>
                <a:cs typeface="Times New Roman" panose="02020603050405020304" pitchFamily="18" charset="0"/>
              </a:rPr>
              <a:t>;</a:t>
            </a:r>
            <a:endParaRPr lang="ru-RU" sz="1000" dirty="0" smtClean="0">
              <a:latin typeface="Times New Roman" panose="02020603050405020304" pitchFamily="18" charset="0"/>
              <a:cs typeface="Times New Roman" panose="02020603050405020304" pitchFamily="18" charset="0"/>
            </a:endParaRPr>
          </a:p>
          <a:p>
            <a:pPr algn="just"/>
            <a:endParaRPr lang="en-US" sz="1000" dirty="0" smtClean="0">
              <a:latin typeface="Times New Roman" panose="02020603050405020304" pitchFamily="18" charset="0"/>
              <a:cs typeface="Times New Roman" panose="02020603050405020304" pitchFamily="18" charset="0"/>
            </a:endParaRPr>
          </a:p>
          <a:p>
            <a:endParaRPr lang="ru-RU" sz="1000" dirty="0">
              <a:latin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D267BCF9-716E-48C8-87BB-E6D2C312E0CF}"/>
              </a:ext>
            </a:extLst>
          </p:cNvPr>
          <p:cNvSpPr/>
          <p:nvPr/>
        </p:nvSpPr>
        <p:spPr>
          <a:xfrm>
            <a:off x="0" y="4237556"/>
            <a:ext cx="3409804" cy="584775"/>
          </a:xfrm>
          <a:prstGeom prst="rect">
            <a:avLst/>
          </a:prstGeom>
          <a:solidFill>
            <a:srgbClr val="00B0F0"/>
          </a:solidFill>
          <a:ln w="28575">
            <a:solidFill>
              <a:schemeClr val="bg1"/>
            </a:solidFill>
          </a:ln>
        </p:spPr>
        <p:txBody>
          <a:bodyPr wrap="square">
            <a:spAutoFit/>
          </a:bodyPr>
          <a:lstStyle/>
          <a:p>
            <a:pPr algn="ctr"/>
            <a:r>
              <a:rPr lang="ru-RU" sz="1600" b="1" dirty="0" smtClean="0">
                <a:latin typeface="Times New Roman" panose="02020603050405020304" pitchFamily="18" charset="0"/>
                <a:cs typeface="Times New Roman" pitchFamily="18" charset="0"/>
              </a:rPr>
              <a:t>ВОЗМОЖНЫЕ ПРЕТЕНЗИИ ПОТРЕБИТЕЛЕЙ</a:t>
            </a:r>
            <a:endParaRPr lang="ru-RU" sz="1600" b="1" dirty="0">
              <a:latin typeface="Times New Roman" panose="02020603050405020304" pitchFamily="18" charset="0"/>
              <a:cs typeface="Times New Roman" pitchFamily="18" charset="0"/>
            </a:endParaRPr>
          </a:p>
        </p:txBody>
      </p:sp>
      <p:sp>
        <p:nvSpPr>
          <p:cNvPr id="12" name="Прямоугольник 11">
            <a:extLst>
              <a:ext uri="{FF2B5EF4-FFF2-40B4-BE49-F238E27FC236}">
                <a16:creationId xmlns:a16="http://schemas.microsoft.com/office/drawing/2014/main" xmlns="" id="{F2BF4B29-CB7A-4E25-955A-A1C3BAB41726}"/>
              </a:ext>
            </a:extLst>
          </p:cNvPr>
          <p:cNvSpPr/>
          <p:nvPr/>
        </p:nvSpPr>
        <p:spPr>
          <a:xfrm>
            <a:off x="0" y="4832739"/>
            <a:ext cx="3462680" cy="1477328"/>
          </a:xfrm>
          <a:prstGeom prst="rect">
            <a:avLst/>
          </a:prstGeom>
          <a:solidFill>
            <a:sysClr val="window" lastClr="FFFFFF"/>
          </a:solidFill>
        </p:spPr>
        <p:txBody>
          <a:bodyPr wrap="square">
            <a:spAutoFit/>
          </a:bodyPr>
          <a:lstStyle/>
          <a:p>
            <a:pPr algn="just"/>
            <a:r>
              <a:rPr lang="ru-RU" sz="1000" dirty="0" smtClean="0">
                <a:latin typeface="Times New Roman" panose="02020603050405020304" pitchFamily="18" charset="0"/>
                <a:cs typeface="Times New Roman" panose="02020603050405020304" pitchFamily="18" charset="0"/>
              </a:rPr>
              <a:t>У потребителя могут возникнуть претензии к исполнителю услуг в связи с</a:t>
            </a:r>
            <a:r>
              <a:rPr lang="en-US" sz="1000" dirty="0" smtClean="0">
                <a:latin typeface="Times New Roman" panose="02020603050405020304" pitchFamily="18" charset="0"/>
                <a:cs typeface="Times New Roman" panose="02020603050405020304" pitchFamily="18" charset="0"/>
              </a:rPr>
              <a:t>: </a:t>
            </a:r>
          </a:p>
          <a:p>
            <a:pPr algn="just"/>
            <a:r>
              <a:rPr lang="en-US" sz="1000" dirty="0" smtClean="0">
                <a:latin typeface="Times New Roman" panose="02020603050405020304" pitchFamily="18" charset="0"/>
                <a:cs typeface="Times New Roman" panose="02020603050405020304" pitchFamily="18" charset="0"/>
              </a:rPr>
              <a:t>1) </a:t>
            </a:r>
            <a:r>
              <a:rPr lang="ru-RU" sz="1000" dirty="0" smtClean="0">
                <a:latin typeface="Times New Roman" panose="02020603050405020304" pitchFamily="18" charset="0"/>
                <a:cs typeface="Times New Roman" panose="02020603050405020304" pitchFamily="18" charset="0"/>
              </a:rPr>
              <a:t>Нарушением </a:t>
            </a:r>
            <a:r>
              <a:rPr lang="ru-RU" sz="1000" dirty="0">
                <a:latin typeface="Times New Roman" panose="02020603050405020304" pitchFamily="18" charset="0"/>
                <a:cs typeface="Times New Roman" panose="02020603050405020304" pitchFamily="18" charset="0"/>
              </a:rPr>
              <a:t>сроков оказания услуги, то есть у исполнителя уходит более продолжительный срок на получение результата</a:t>
            </a:r>
          </a:p>
          <a:p>
            <a:pPr algn="just"/>
            <a:r>
              <a:rPr lang="ru-RU" sz="1000" dirty="0" smtClean="0">
                <a:latin typeface="Times New Roman" panose="02020603050405020304" pitchFamily="18" charset="0"/>
                <a:cs typeface="Times New Roman" panose="02020603050405020304" pitchFamily="18" charset="0"/>
              </a:rPr>
              <a:t>2) Опозданием </a:t>
            </a:r>
            <a:r>
              <a:rPr lang="ru-RU" sz="1000" dirty="0">
                <a:latin typeface="Times New Roman" panose="02020603050405020304" pitchFamily="18" charset="0"/>
                <a:cs typeface="Times New Roman" panose="02020603050405020304" pitchFamily="18" charset="0"/>
              </a:rPr>
              <a:t>относительно начала оказания услуг</a:t>
            </a:r>
          </a:p>
          <a:p>
            <a:pPr algn="just"/>
            <a:r>
              <a:rPr lang="ru-RU" sz="1000" dirty="0" smtClean="0">
                <a:latin typeface="Times New Roman" panose="02020603050405020304" pitchFamily="18" charset="0"/>
                <a:cs typeface="Times New Roman" panose="02020603050405020304" pitchFamily="18" charset="0"/>
              </a:rPr>
              <a:t>3) Нарушением </a:t>
            </a:r>
            <a:r>
              <a:rPr lang="ru-RU" sz="1000" dirty="0">
                <a:latin typeface="Times New Roman" panose="02020603050405020304" pitchFamily="18" charset="0"/>
                <a:cs typeface="Times New Roman" panose="02020603050405020304" pitchFamily="18" charset="0"/>
              </a:rPr>
              <a:t>промежуточных сроков (как начала срока, так и окончание), если услуги оказываются поэтапно или </a:t>
            </a:r>
            <a:r>
              <a:rPr lang="ru-RU" sz="1000" dirty="0" smtClean="0">
                <a:latin typeface="Times New Roman" panose="02020603050405020304" pitchFamily="18" charset="0"/>
                <a:cs typeface="Times New Roman" panose="02020603050405020304" pitchFamily="18" charset="0"/>
              </a:rPr>
              <a:t>систематически.</a:t>
            </a:r>
            <a:endParaRPr lang="ru-RU" sz="10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2679" y="0"/>
            <a:ext cx="3376769" cy="1931541"/>
          </a:xfrm>
          <a:prstGeom prst="rect">
            <a:avLst/>
          </a:prstGeom>
        </p:spPr>
      </p:pic>
      <p:sp>
        <p:nvSpPr>
          <p:cNvPr id="14" name="Прямоугольник 13">
            <a:extLst>
              <a:ext uri="{FF2B5EF4-FFF2-40B4-BE49-F238E27FC236}">
                <a16:creationId xmlns:a16="http://schemas.microsoft.com/office/drawing/2014/main" xmlns="" id="{D267BCF9-716E-48C8-87BB-E6D2C312E0CF}"/>
              </a:ext>
            </a:extLst>
          </p:cNvPr>
          <p:cNvSpPr/>
          <p:nvPr/>
        </p:nvSpPr>
        <p:spPr>
          <a:xfrm>
            <a:off x="3462680" y="2352118"/>
            <a:ext cx="3330188" cy="738664"/>
          </a:xfrm>
          <a:prstGeom prst="rect">
            <a:avLst/>
          </a:prstGeom>
          <a:solidFill>
            <a:srgbClr val="00B0F0"/>
          </a:solidFill>
          <a:ln w="28575">
            <a:solidFill>
              <a:schemeClr val="bg1"/>
            </a:solidFill>
          </a:ln>
        </p:spPr>
        <p:txBody>
          <a:bodyPr wrap="square">
            <a:spAutoFit/>
          </a:bodyPr>
          <a:lstStyle/>
          <a:p>
            <a:pPr algn="ctr"/>
            <a:r>
              <a:rPr lang="ru-RU" sz="1400" b="1" dirty="0" smtClean="0">
                <a:latin typeface="Times New Roman" panose="02020603050405020304" pitchFamily="18" charset="0"/>
                <a:cs typeface="Times New Roman" pitchFamily="18" charset="0"/>
              </a:rPr>
              <a:t>ПРАВА ПОТРЕБИТЕЛЯ ПРИ ОКАЗАНИИ НЕКАЧЕСТВЕННЫХ БЫТОВЫХ УСЛУГ</a:t>
            </a:r>
            <a:endParaRPr lang="ru-RU" sz="1400" b="1" dirty="0">
              <a:latin typeface="Times New Roman" panose="02020603050405020304" pitchFamily="18" charset="0"/>
              <a:cs typeface="Times New Roman" pitchFamily="18" charset="0"/>
            </a:endParaRPr>
          </a:p>
        </p:txBody>
      </p:sp>
      <p:sp>
        <p:nvSpPr>
          <p:cNvPr id="16" name="Прямоугольник 15">
            <a:extLst>
              <a:ext uri="{FF2B5EF4-FFF2-40B4-BE49-F238E27FC236}">
                <a16:creationId xmlns:a16="http://schemas.microsoft.com/office/drawing/2014/main" xmlns="" id="{70772358-492D-47B6-9D58-9236936B30A2}"/>
              </a:ext>
            </a:extLst>
          </p:cNvPr>
          <p:cNvSpPr/>
          <p:nvPr/>
        </p:nvSpPr>
        <p:spPr>
          <a:xfrm>
            <a:off x="3426230" y="3085741"/>
            <a:ext cx="3413219" cy="4862870"/>
          </a:xfrm>
          <a:prstGeom prst="rect">
            <a:avLst/>
          </a:prstGeom>
          <a:solidFill>
            <a:sysClr val="window" lastClr="FFFFFF"/>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Чаще всего конфликты между потребителями и исполнителями возникают в связи с обнаружением недостатков в работе и нарушением сроков выполнения работ.</a:t>
            </a:r>
          </a:p>
          <a:p>
            <a:pPr algn="just"/>
            <a:r>
              <a:rPr lang="ru-RU" sz="1000" dirty="0">
                <a:latin typeface="Times New Roman" panose="02020603050405020304" pitchFamily="18" charset="0"/>
                <a:cs typeface="Times New Roman" panose="02020603050405020304" pitchFamily="18" charset="0"/>
              </a:rPr>
              <a:t> В случае обнаружения недостатков оказанной услуги (выполненной работы) потребитель вправе по своему выбору потребовать</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безвозмездного устранения недостатков оказанной услуги (выполненной работы);</a:t>
            </a:r>
          </a:p>
          <a:p>
            <a:pPr algn="just"/>
            <a:r>
              <a:rPr lang="ru-RU" sz="1000" dirty="0">
                <a:latin typeface="Times New Roman" panose="02020603050405020304" pitchFamily="18" charset="0"/>
                <a:cs typeface="Times New Roman" panose="02020603050405020304" pitchFamily="18" charset="0"/>
              </a:rPr>
              <a:t>соответствующего уменьшения цены оказанной услуги (выполненной работы);</a:t>
            </a:r>
          </a:p>
          <a:p>
            <a:pPr algn="just"/>
            <a:r>
              <a:rPr lang="ru-RU" sz="1000" dirty="0">
                <a:latin typeface="Times New Roman" panose="02020603050405020304" pitchFamily="18" charset="0"/>
                <a:cs typeface="Times New Roman" panose="02020603050405020304" pitchFamily="18" charset="0"/>
              </a:rPr>
              <a:t>безвозмездного изготовления другой вещи из однородного материала такого же качества или повторного выполнения работы. При этом потребитель обязан возвратить ранее переданную ему исполнителем вещь;</a:t>
            </a:r>
          </a:p>
          <a:p>
            <a:pPr algn="just"/>
            <a:r>
              <a:rPr lang="ru-RU" sz="1000" dirty="0">
                <a:latin typeface="Times New Roman" panose="02020603050405020304" pitchFamily="18" charset="0"/>
                <a:cs typeface="Times New Roman" panose="02020603050405020304" pitchFamily="18" charset="0"/>
              </a:rPr>
              <a:t>возмещения понесенных им расходов по устранению недостатков оказанной услуги (выполненной работы) своими силами или третьим лицом</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pPr algn="just" defTabSz="1106488"/>
            <a:r>
              <a:rPr lang="ru-RU" sz="1000" dirty="0">
                <a:latin typeface="Times New Roman" panose="02020603050405020304" pitchFamily="18" charset="0"/>
                <a:cs typeface="Times New Roman" panose="02020603050405020304" pitchFamily="18" charset="0"/>
              </a:rPr>
              <a:t>Потребитель вправе расторгнуть договор об оказании услуги (выполнении работы) и потребовать полного возмещения убытков, если в установленный указанным договором срок недостатки оказанной услуги (выполненной работы) исполнителем не устранены. Потребитель также вправе расторгнуть договор об оказании услуги (выполнении работы), если им обнаружены существенные недостатки оказанной услуги (выполненной работы) или иные существенные отступления от условий договора</a:t>
            </a:r>
            <a:r>
              <a:rPr lang="ru-RU" sz="1000" dirty="0" smtClean="0">
                <a:latin typeface="Times New Roman" panose="02020603050405020304" pitchFamily="18" charset="0"/>
                <a:cs typeface="Times New Roman" panose="02020603050405020304" pitchFamily="18" charset="0"/>
              </a:rPr>
              <a:t>.</a:t>
            </a:r>
            <a:r>
              <a:rPr lang="ru-RU" sz="1000" dirty="0">
                <a:latin typeface="Times New Roman" panose="02020603050405020304" pitchFamily="18" charset="0"/>
                <a:cs typeface="Times New Roman" panose="02020603050405020304" pitchFamily="18" charset="0"/>
              </a:rPr>
              <a:t> Потребитель вправе потребовать также полного возмещения убытков, </a:t>
            </a:r>
            <a:r>
              <a:rPr lang="ru-RU" sz="1000" dirty="0" smtClean="0">
                <a:latin typeface="Times New Roman" panose="02020603050405020304" pitchFamily="18" charset="0"/>
                <a:cs typeface="Times New Roman" panose="02020603050405020304" pitchFamily="18" charset="0"/>
              </a:rPr>
              <a:t>причиненных </a:t>
            </a:r>
            <a:r>
              <a:rPr lang="ru-RU" sz="1000" dirty="0">
                <a:latin typeface="Times New Roman" panose="02020603050405020304" pitchFamily="18" charset="0"/>
                <a:cs typeface="Times New Roman" panose="02020603050405020304" pitchFamily="18" charset="0"/>
              </a:rPr>
              <a:t>ему в связи с недостатками </a:t>
            </a:r>
            <a:r>
              <a:rPr lang="ru-RU" sz="1000" dirty="0" smtClean="0">
                <a:latin typeface="Times New Roman" panose="02020603050405020304" pitchFamily="18" charset="0"/>
                <a:cs typeface="Times New Roman" panose="02020603050405020304" pitchFamily="18" charset="0"/>
              </a:rPr>
              <a:t>услуги</a:t>
            </a:r>
          </a:p>
        </p:txBody>
      </p:sp>
      <p:sp>
        <p:nvSpPr>
          <p:cNvPr id="18" name="Прямоугольник 17">
            <a:extLst>
              <a:ext uri="{FF2B5EF4-FFF2-40B4-BE49-F238E27FC236}">
                <a16:creationId xmlns:a16="http://schemas.microsoft.com/office/drawing/2014/main" xmlns="" id="{70772358-492D-47B6-9D58-9236936B30A2}"/>
              </a:ext>
            </a:extLst>
          </p:cNvPr>
          <p:cNvSpPr/>
          <p:nvPr/>
        </p:nvSpPr>
        <p:spPr>
          <a:xfrm>
            <a:off x="3426230" y="1952195"/>
            <a:ext cx="3403016" cy="400110"/>
          </a:xfrm>
          <a:prstGeom prst="rect">
            <a:avLst/>
          </a:prstGeom>
          <a:solidFill>
            <a:sysClr val="window" lastClr="FFFFFF"/>
          </a:solidFill>
        </p:spPr>
        <p:txBody>
          <a:bodyPr wrap="square">
            <a:spAutoFit/>
          </a:bodyPr>
          <a:lstStyle/>
          <a:p>
            <a:r>
              <a:rPr lang="en-US" sz="1000" dirty="0" smtClean="0">
                <a:latin typeface="Times New Roman" panose="02020603050405020304" pitchFamily="18" charset="0"/>
                <a:cs typeface="Times New Roman" panose="02020603050405020304" pitchFamily="18" charset="0"/>
              </a:rPr>
              <a:t>3) </a:t>
            </a:r>
            <a:r>
              <a:rPr lang="ru-RU" sz="1000" dirty="0" smtClean="0">
                <a:latin typeface="Times New Roman" panose="02020603050405020304" pitchFamily="18" charset="0"/>
                <a:cs typeface="Times New Roman" panose="02020603050405020304" pitchFamily="18" charset="0"/>
              </a:rPr>
              <a:t>при оказании услуг использовались непригодные материалы, инструменты и т.п.</a:t>
            </a: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549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rochure_Blueglass_Trifold_TP103417195.potx" id="{B88E9366-3522-4E26-B062-233ACD5D0D11}" vid="{CADBFB46-510C-461D-8030-381CE1CEAAA4}"/>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Бизнес-буклет</Template>
  <TotalTime>3661</TotalTime>
  <Words>1176</Words>
  <Application>Microsoft Office PowerPoint</Application>
  <PresentationFormat>Произвольный</PresentationFormat>
  <Paragraphs>85</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Артем Конукоев</dc:creator>
  <cp:keywords/>
  <cp:lastModifiedBy>Владимир Савченко</cp:lastModifiedBy>
  <cp:revision>103</cp:revision>
  <cp:lastPrinted>2018-04-20T14:41:08Z</cp:lastPrinted>
  <dcterms:created xsi:type="dcterms:W3CDTF">2017-10-20T08:50:02Z</dcterms:created>
  <dcterms:modified xsi:type="dcterms:W3CDTF">2018-05-28T16:30:23Z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